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80" r:id="rId2"/>
  </p:sldMasterIdLst>
  <p:notesMasterIdLst>
    <p:notesMasterId r:id="rId52"/>
  </p:notesMasterIdLst>
  <p:handoutMasterIdLst>
    <p:handoutMasterId r:id="rId53"/>
  </p:handoutMasterIdLst>
  <p:sldIdLst>
    <p:sldId id="575" r:id="rId3"/>
    <p:sldId id="517" r:id="rId4"/>
    <p:sldId id="520" r:id="rId5"/>
    <p:sldId id="518" r:id="rId6"/>
    <p:sldId id="593" r:id="rId7"/>
    <p:sldId id="595" r:id="rId8"/>
    <p:sldId id="596" r:id="rId9"/>
    <p:sldId id="597" r:id="rId10"/>
    <p:sldId id="598" r:id="rId11"/>
    <p:sldId id="599" r:id="rId12"/>
    <p:sldId id="600" r:id="rId13"/>
    <p:sldId id="601" r:id="rId14"/>
    <p:sldId id="602" r:id="rId15"/>
    <p:sldId id="603" r:id="rId16"/>
    <p:sldId id="604" r:id="rId17"/>
    <p:sldId id="614" r:id="rId18"/>
    <p:sldId id="618" r:id="rId19"/>
    <p:sldId id="615" r:id="rId20"/>
    <p:sldId id="616" r:id="rId21"/>
    <p:sldId id="617" r:id="rId22"/>
    <p:sldId id="605" r:id="rId23"/>
    <p:sldId id="632" r:id="rId24"/>
    <p:sldId id="633" r:id="rId25"/>
    <p:sldId id="542" r:id="rId26"/>
    <p:sldId id="619" r:id="rId27"/>
    <p:sldId id="620" r:id="rId28"/>
    <p:sldId id="621" r:id="rId29"/>
    <p:sldId id="541" r:id="rId30"/>
    <p:sldId id="623" r:id="rId31"/>
    <p:sldId id="622" r:id="rId32"/>
    <p:sldId id="630" r:id="rId33"/>
    <p:sldId id="631" r:id="rId34"/>
    <p:sldId id="634" r:id="rId35"/>
    <p:sldId id="607" r:id="rId36"/>
    <p:sldId id="608" r:id="rId37"/>
    <p:sldId id="624" r:id="rId38"/>
    <p:sldId id="611" r:id="rId39"/>
    <p:sldId id="610" r:id="rId40"/>
    <p:sldId id="626" r:id="rId41"/>
    <p:sldId id="627" r:id="rId42"/>
    <p:sldId id="629" r:id="rId43"/>
    <p:sldId id="591" r:id="rId44"/>
    <p:sldId id="592" r:id="rId45"/>
    <p:sldId id="635" r:id="rId46"/>
    <p:sldId id="609" r:id="rId47"/>
    <p:sldId id="625" r:id="rId48"/>
    <p:sldId id="612" r:id="rId49"/>
    <p:sldId id="613" r:id="rId50"/>
    <p:sldId id="516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234E8D"/>
    <a:srgbClr val="06386E"/>
    <a:srgbClr val="042850"/>
    <a:srgbClr val="042448"/>
    <a:srgbClr val="03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42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E41C4F-028D-CD4A-A0D0-4ACB0EA24258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ADCD92D-3D38-8447-B915-A46B1D052A2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61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5E0C0FB-D674-CE4E-A28F-E0078E42BC5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83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770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B9673A-E6D7-3642-8E24-682644EFC735}" type="slidenum">
              <a:rPr lang="en-US"/>
              <a:pPr eaLnBrk="1" hangingPunct="1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380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817" indent="-285699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2796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991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034" indent="-22856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152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271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8389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5507" indent="-228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559ABD0-785B-4AE2-B9B9-F626E2C0B14F}" type="slidenum">
              <a:rPr lang="en-US" smtClean="0"/>
              <a:pPr eaLnBrk="1" hangingPunct="1"/>
              <a:t>44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2821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C0FB-D674-CE4E-A28F-E0078E42BC5B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38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203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CCA03-5600-4DEE-A549-2DAB771ABD8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8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E0C0FB-D674-CE4E-A28F-E0078E42BC5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21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8" tIns="46150" rIns="92298" bIns="46150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668111B-6676-C843-9077-BD35EB1D304E}" type="slidenum">
              <a:rPr lang="en-US" sz="1200"/>
              <a:pPr algn="r" eaLnBrk="1" hangingPunct="1"/>
              <a:t>34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98" tIns="46150" rIns="92298" bIns="46150"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799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8" tIns="46150" rIns="92298" bIns="46150" anchor="b"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B668111B-6676-C843-9077-BD35EB1D304E}" type="slidenum">
              <a:rPr lang="en-US" sz="1200"/>
              <a:pPr algn="r" eaLnBrk="1" hangingPunct="1"/>
              <a:t>35</a:t>
            </a:fld>
            <a:endParaRPr lang="en-US" sz="1200" dirty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70412" cy="3427412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298" tIns="46150" rIns="92298" bIns="46150"/>
          <a:lstStyle/>
          <a:p>
            <a:pPr eaLnBrk="1" hangingPunct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8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 smtClean="0"/>
              <a:t>Read the Vision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Since the CRC was formed, each grade-band-specific CRDT group has met twice. The first task: CREATE ARCs!</a:t>
            </a:r>
          </a:p>
          <a:p>
            <a:pPr marL="228600" indent="-228600">
              <a:buFontTx/>
              <a:buAutoNum type="arabicPeriod"/>
            </a:pPr>
            <a:r>
              <a:rPr lang="en-US" altLang="en-US" dirty="0" smtClean="0"/>
              <a:t>“So what are ARCs?” </a:t>
            </a:r>
            <a:r>
              <a:rPr lang="en-US" altLang="en-US" i="1" dirty="0" smtClean="0"/>
              <a:t>Next slide…</a:t>
            </a:r>
            <a:endParaRPr lang="en-US" altLang="en-US" dirty="0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F4F8D8C-DB2F-4304-AB26-F3045F820E24}" type="slidenum">
              <a:rPr lang="en-US" altLang="en-US" smtClean="0"/>
              <a:pPr/>
              <a:t>39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2486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Read through each bullet point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After the “integrates…. NCTM resources,” say that, at the first meeting, we started with Illuminations lesson plans that needed revamping.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You might consider asking who has heard of Illuminations, provide background (if necessary). </a:t>
            </a:r>
          </a:p>
          <a:p>
            <a:pPr marL="228600" indent="-228600">
              <a:buFontTx/>
              <a:buAutoNum type="arabicPeriod"/>
              <a:defRPr/>
            </a:pPr>
            <a:r>
              <a:rPr lang="en-US" dirty="0" smtClean="0"/>
              <a:t>Make it clear that Illuminations site (and Calculation Nation too) are NCTM sites.</a:t>
            </a:r>
          </a:p>
          <a:p>
            <a:pPr>
              <a:defRPr/>
            </a:pPr>
            <a:r>
              <a:rPr lang="en-US" i="1" dirty="0" smtClean="0"/>
              <a:t>Next slide will show the lesson that was transformed, if applicable.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A1ABDCA-DA59-402D-864D-40AA61FDF4D9}" type="slidenum">
              <a:rPr lang="en-US" altLang="en-US" smtClean="0"/>
              <a:pPr/>
              <a:t>40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3745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NOTE: This is actually going to be a WHOLE LOT of slides! You may choose to ask them to go through the “Hook” for example, first. You choose what’s best for all of these middle slides. </a:t>
            </a:r>
            <a:r>
              <a:rPr lang="en-US" altLang="en-US" dirty="0" smtClean="0">
                <a:sym typeface="Wingdings" panose="05000000000000000000" pitchFamily="2" charset="2"/>
              </a:rPr>
              <a:t></a:t>
            </a:r>
            <a:endParaRPr lang="en-US" altLang="en-US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9E857C-F9A8-4CF3-939C-D1C1EDE0B2C9}" type="slidenum">
              <a:rPr lang="en-US" altLang="en-US" smtClean="0"/>
              <a:pPr/>
              <a:t>41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10661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5B9673A-E6D7-3642-8E24-682644EFC735}" type="slidenum">
              <a:rPr lang="en-US"/>
              <a:pPr eaLnBrk="1" hangingPunct="1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395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AC037-6E59-414D-9DB6-4B25E6287AA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7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6D73AC-D813-9741-83EE-84266AB782A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73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A1CC-7652-1644-B7AF-4A009E5D781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65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2840CE-4298-4140-8F34-DECE7C9E7B08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803F-E0DA-7441-97AD-DDC55F203ED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558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08043-99B6-AF4A-83C6-8D1F5A770543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09087F-75DB-0E4E-BFCE-88D51AE259B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726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6A40F3-17B3-F542-800C-FD7806EA58B8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303AF-32FB-8745-950A-C35B654E53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094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E63E8F-C7B9-A14E-AA43-BF455E38CBAB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C0506-C106-594E-A80D-62513676F06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37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BF225A-46E1-5E43-964A-4E494F0CEC1D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F44629-B72B-3C41-A8F4-A2E8642DAC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561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329447-74DE-F043-ADAF-278D80C677B1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41EF6-E6E9-5141-8CD7-FA2A5F5D5D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91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BE934-1E0D-4F4E-8765-A2A6D6B83593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1D830-2445-8940-AE69-921C8DEABD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519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36428C-312A-8849-AB62-4B05C7302E4B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DFB12-1186-E04F-B14E-FFA9BF42F7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5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2605E3-A92B-9B44-8003-8CC95694102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45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3E5FB0-3445-A14F-B5C8-1E1610436E68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5D25E-F94F-7D4B-B669-FFAD47F9F40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03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2A28A-E34A-4044-82ED-6D7B25CD3A0B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8A45-6DE4-5E4C-BBEB-ED1A71A12D7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008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833E21-49F7-F847-87D3-300870527D25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47F2C-B86F-5447-8A76-FC0FDC9A347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345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7F772D-CCA2-F544-8C61-05C8E831A1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7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B9831-97FE-524C-AC93-8609498CF6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127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343E5F-B846-414E-A139-8666CE38C8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393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F65EE-3611-F04C-B6BC-F4A6B3B122F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12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6386E"/>
                </a:solidFill>
              </a:defRPr>
            </a:lvl1pPr>
          </a:lstStyle>
          <a:p>
            <a:fld id="{28D4F6B2-0BD5-8648-936C-EA759EB5DDE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8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497722-09A7-B948-A280-FD81F4800CC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5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070818-217B-6D43-8A31-FBFD2893FF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12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Century Gothic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>
                <a:solidFill>
                  <a:srgbClr val="003366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366"/>
                </a:solidFill>
                <a:latin typeface="Helvetica" charset="0"/>
              </a:defRPr>
            </a:lvl1pPr>
          </a:lstStyle>
          <a:p>
            <a:fld id="{EF617CC3-3148-ED4F-852E-48C5D2FBF39B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3079" name="Picture 2" descr="C:\Users\achristie\AppData\Local\Microsoft\Windows\Temporary Internet Files\Content.Outlook\UMB72ED7\hkslide4 (2)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37" r:id="rId1"/>
    <p:sldLayoutId id="2147485038" r:id="rId2"/>
    <p:sldLayoutId id="2147485039" r:id="rId3"/>
    <p:sldLayoutId id="2147485040" r:id="rId4"/>
    <p:sldLayoutId id="2147485041" r:id="rId5"/>
    <p:sldLayoutId id="2147485042" r:id="rId6"/>
    <p:sldLayoutId id="2147485058" r:id="rId7"/>
    <p:sldLayoutId id="2147485043" r:id="rId8"/>
    <p:sldLayoutId id="2147485044" r:id="rId9"/>
    <p:sldLayoutId id="2147485045" r:id="rId10"/>
    <p:sldLayoutId id="21474850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003366"/>
          </a:solidFill>
          <a:latin typeface="helvetica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3366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66"/>
          </a:solidFill>
          <a:latin typeface="Helvetica" pitchFamily="34" charset="0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66"/>
          </a:solidFill>
          <a:latin typeface="Helvetica" pitchFamily="34" charset="0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3366"/>
          </a:solidFill>
          <a:latin typeface="Helvetica" pitchFamily="34" charset="0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Helvetica" pitchFamily="34" charset="0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FA0"/>
                </a:solidFill>
              </a:defRPr>
            </a:lvl1pPr>
          </a:lstStyle>
          <a:p>
            <a:fld id="{3F84F7B8-7B84-0A41-86F6-AAFAB02A38B3}" type="datetime1">
              <a:rPr lang="en-US"/>
              <a:pPr/>
              <a:t>4/10/2016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FA0"/>
                </a:solidFill>
              </a:defRPr>
            </a:lvl1pPr>
          </a:lstStyle>
          <a:p>
            <a:fld id="{46CFBEE1-BA7B-9845-9C1F-D221A0DFA729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4103" name="Picture 2" descr="C:\Users\achristie\AppData\Local\Microsoft\Windows\Temporary Internet Files\Content.Outlook\UMB72ED7\hkslide5 (2)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47" r:id="rId1"/>
    <p:sldLayoutId id="2147485048" r:id="rId2"/>
    <p:sldLayoutId id="2147485049" r:id="rId3"/>
    <p:sldLayoutId id="2147485050" r:id="rId4"/>
    <p:sldLayoutId id="2147485051" r:id="rId5"/>
    <p:sldLayoutId id="2147485052" r:id="rId6"/>
    <p:sldLayoutId id="2147485053" r:id="rId7"/>
    <p:sldLayoutId id="2147485054" r:id="rId8"/>
    <p:sldLayoutId id="2147485055" r:id="rId9"/>
    <p:sldLayoutId id="2147485056" r:id="rId10"/>
    <p:sldLayoutId id="21474850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Helvetica" pitchFamily="34" charset="0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Helvetica" pitchFamily="34" charset="0"/>
          <a:ea typeface="ＭＳ Ｐゴシック" pitchFamily="-112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" pitchFamily="34" charset="0"/>
          <a:ea typeface="ＭＳ Ｐゴシック" pitchFamily="-112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" pitchFamily="34" charset="0"/>
          <a:ea typeface="ＭＳ Ｐゴシック" pitchFamily="-112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" pitchFamily="34" charset="0"/>
          <a:ea typeface="ＭＳ Ｐゴシック" pitchFamily="-11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essa.questions@ed.gov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Mattlarson94@gmail.com" TargetMode="External"/><Relationship Id="rId2" Type="http://schemas.openxmlformats.org/officeDocument/2006/relationships/hyperlink" Target="mailto:djbmath@omcast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doucette@nctm.or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914400" y="2211388"/>
          <a:ext cx="719455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Bitmap Image" r:id="rId4" imgW="8952381" imgH="2409524" progId="PBrush">
                  <p:embed/>
                </p:oleObj>
              </mc:Choice>
              <mc:Fallback>
                <p:oleObj name="Bitmap Image" r:id="rId4" imgW="8952381" imgH="2409524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11388"/>
                        <a:ext cx="719455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solidFill>
                  <a:srgbClr val="003366"/>
                </a:solidFill>
              </a:rPr>
              <a:t>ESSA Funding Transition</a:t>
            </a:r>
          </a:p>
          <a:p>
            <a:pPr lvl="0"/>
            <a:endParaRPr lang="en-US" sz="1600" dirty="0">
              <a:solidFill>
                <a:srgbClr val="003366"/>
              </a:solidFill>
            </a:endParaRPr>
          </a:p>
          <a:p>
            <a:pPr marL="227013" lvl="0" indent="-22701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>
                <a:solidFill>
                  <a:srgbClr val="003366"/>
                </a:solidFill>
              </a:rPr>
              <a:t>Changes take effect for formula programs beginning July 1, </a:t>
            </a:r>
            <a:r>
              <a:rPr lang="en-US" sz="2800" dirty="0" smtClean="0">
                <a:solidFill>
                  <a:srgbClr val="003366"/>
                </a:solidFill>
              </a:rPr>
              <a:t>2016.</a:t>
            </a:r>
          </a:p>
          <a:p>
            <a:pPr marL="227013" lvl="0" indent="-22701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66"/>
                </a:solidFill>
              </a:rPr>
              <a:t>Changes </a:t>
            </a:r>
            <a:r>
              <a:rPr lang="en-US" sz="2800" dirty="0">
                <a:solidFill>
                  <a:srgbClr val="003366"/>
                </a:solidFill>
              </a:rPr>
              <a:t>take effect for competitive programs on October 1, </a:t>
            </a:r>
            <a:r>
              <a:rPr lang="en-US" sz="2800" dirty="0" smtClean="0">
                <a:solidFill>
                  <a:srgbClr val="003366"/>
                </a:solidFill>
              </a:rPr>
              <a:t>2016.</a:t>
            </a:r>
          </a:p>
          <a:p>
            <a:pPr marL="227013" lvl="0" indent="-227013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3366"/>
                </a:solidFill>
              </a:rPr>
              <a:t>Recipients </a:t>
            </a:r>
            <a:r>
              <a:rPr lang="en-US" sz="2800" dirty="0">
                <a:solidFill>
                  <a:srgbClr val="003366"/>
                </a:solidFill>
              </a:rPr>
              <a:t>of multi-year awards will continue to receive funding through Sept. 30, 2016.</a:t>
            </a:r>
          </a:p>
        </p:txBody>
      </p:sp>
    </p:spTree>
    <p:extLst>
      <p:ext uri="{BB962C8B-B14F-4D97-AF65-F5344CB8AC3E}">
        <p14:creationId xmlns:p14="http://schemas.microsoft.com/office/powerpoint/2010/main" val="185166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4801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003366"/>
                </a:solidFill>
              </a:rPr>
              <a:t>States MUST adopt challenging standards in mathematics, English language arts/reading, science and MAY have standards in any other subject determined by the state. Standards must</a:t>
            </a:r>
            <a:r>
              <a:rPr lang="en-US" altLang="en-US" sz="2400" b="1" dirty="0" smtClean="0">
                <a:solidFill>
                  <a:srgbClr val="003366"/>
                </a:solidFill>
              </a:rPr>
              <a:t>:</a:t>
            </a:r>
            <a:endParaRPr lang="en-US" altLang="en-US" sz="2400" b="1" dirty="0">
              <a:solidFill>
                <a:srgbClr val="003366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dirty="0" smtClean="0">
              <a:solidFill>
                <a:srgbClr val="003366"/>
              </a:solidFill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</a:rPr>
              <a:t>Apply </a:t>
            </a:r>
            <a:r>
              <a:rPr lang="en-US" dirty="0">
                <a:solidFill>
                  <a:srgbClr val="003366"/>
                </a:solidFill>
              </a:rPr>
              <a:t>to all public schools and all public school children.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Align with higher education institution entrance requirements without the need for remediation.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Align with the relevant state career and technical education standards.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Adopt language proficiency standards for English learners.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Allow for alternate academic standards for students with the most significant cognitive disabilities, aligned to challenging state standards.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09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Assessment</a:t>
            </a: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 </a:t>
            </a:r>
            <a:r>
              <a:rPr lang="en-US" sz="2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600" b="1" i="1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Conduct </a:t>
            </a: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statewide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assessments in ELA and mathematics in grades 3-8 and once in high school. Must assess not less than 95% of </a:t>
            </a: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students and 95% for each subgroup.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Conduct </a:t>
            </a: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statewide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assessment in science once in grades 3-5, 6-9, 9-12.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 an alternate assessment based on alternate academic achievement standards (AA-AAS) for students with the most significant cognitive disabilities. </a:t>
            </a: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Caps student participation in AA-AAS at 1% by subject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prohibits development of additional alternate assessments.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Identify and make efforts to develop assessments in languages for </a:t>
            </a:r>
            <a:r>
              <a:rPr lang="en-US" sz="16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learners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spcBef>
                <a:spcPts val="600"/>
              </a:spcBef>
            </a:pPr>
            <a:endParaRPr lang="en-US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1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Assessment</a:t>
            </a: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 MAY: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400" b="1" i="1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Exclude ELs from one administration of ELA assessment or exclude the assessment results for accountability purposes for </a:t>
            </a:r>
            <a:r>
              <a:rPr lang="en-US" sz="20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</a:t>
            </a: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year.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computer adaptive testing.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LEAs to develop Innovative Assessments under the Innovative Assessment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pilot</a:t>
            </a: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LEAs to use a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nationally recognized </a:t>
            </a: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school assessment in lieu of state assessment. </a:t>
            </a:r>
          </a:p>
          <a:p>
            <a:pPr marL="0" indent="0">
              <a:buNone/>
            </a:pPr>
            <a:endParaRPr lang="en-US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7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Accountability System</a:t>
            </a: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</a:pPr>
            <a:r>
              <a:rPr lang="en-US" sz="2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Replaces AYP with a </a:t>
            </a:r>
            <a:r>
              <a:rPr lang="en-US" sz="2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</a:t>
            </a:r>
            <a:r>
              <a:rPr lang="en-US" sz="2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-defined system and requires:</a:t>
            </a:r>
          </a:p>
          <a:p>
            <a:pPr marL="285750" indent="-285750" fontAlgn="auto">
              <a:spcAft>
                <a:spcPts val="0"/>
              </a:spcAft>
            </a:pPr>
            <a:r>
              <a:rPr lang="en-US" sz="16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State-designed 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long-term </a:t>
            </a: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goals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measuring </a:t>
            </a: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interim progress 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student subgroups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Improved academic achievement on </a:t>
            </a:r>
            <a:r>
              <a:rPr lang="en-US" sz="16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assessments;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Graduation rates; 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 in achieving English language proficiency </a:t>
            </a:r>
            <a:endParaRPr lang="en-US" sz="1600" i="1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fontAlgn="auto">
              <a:spcAft>
                <a:spcPts val="0"/>
              </a:spcAft>
            </a:pP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</a:t>
            </a:r>
            <a:r>
              <a:rPr lang="en-US" sz="16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meaningful </a:t>
            </a: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differentiation 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schools based on subgroup performance</a:t>
            </a:r>
          </a:p>
          <a:p>
            <a:pPr marL="285750" indent="-285750" fontAlgn="auto">
              <a:spcAft>
                <a:spcPts val="0"/>
              </a:spcAft>
            </a:pPr>
            <a:r>
              <a:rPr lang="en-US" sz="16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Statewide indicators </a:t>
            </a: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include: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assessment (substantial weight required)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measure of student growth or other academic indicator for elementary schools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Graduation rate for high schools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Progress of ELs in achieving proficiency </a:t>
            </a:r>
          </a:p>
          <a:p>
            <a:pPr marL="628650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least one ‘additional’ measure of school quality and student success – must be statewide, comparable, </a:t>
            </a:r>
            <a:r>
              <a:rPr lang="en-US" sz="16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reliable </a:t>
            </a:r>
            <a:endParaRPr lang="en-US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2800" b="0" dirty="0" smtClean="0">
                <a:latin typeface="Verdana" charset="0"/>
                <a:ea typeface="ＭＳ Ｐゴシック" charset="0"/>
                <a:cs typeface="Verdana" charset="0"/>
              </a:rPr>
              <a:t>Title II: Teachers and Principals</a:t>
            </a:r>
            <a:endParaRPr lang="en-US" sz="2800" b="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State must show that Title I teachers are certified.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State report cards must show qualifications of educators.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Allowable uses of funds for teacher, </a:t>
            </a:r>
            <a:r>
              <a:rPr lang="en-US" dirty="0" smtClean="0">
                <a:solidFill>
                  <a:srgbClr val="003366"/>
                </a:solidFill>
              </a:rPr>
              <a:t>principal, </a:t>
            </a:r>
            <a:r>
              <a:rPr lang="en-US" dirty="0">
                <a:solidFill>
                  <a:srgbClr val="003366"/>
                </a:solidFill>
              </a:rPr>
              <a:t>and other school </a:t>
            </a:r>
            <a:r>
              <a:rPr lang="en-US" dirty="0" smtClean="0">
                <a:solidFill>
                  <a:srgbClr val="003366"/>
                </a:solidFill>
              </a:rPr>
              <a:t>leaders’ </a:t>
            </a:r>
            <a:r>
              <a:rPr lang="en-US" dirty="0">
                <a:solidFill>
                  <a:srgbClr val="003366"/>
                </a:solidFill>
              </a:rPr>
              <a:t>evaluation and support systems based “in part on student academic achievement.”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66"/>
                </a:solidFill>
              </a:rPr>
              <a:t>Must include multiple measures; and</a:t>
            </a:r>
          </a:p>
          <a:p>
            <a:pPr marL="628650" lvl="1" indent="-28575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66"/>
                </a:solidFill>
              </a:rPr>
              <a:t>Timely feedback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Allowable uses of funds for induction, mentoring, PD in effective and trauma-informed practices in classroom management, alternative certification, and differential pay systems.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</a:rPr>
              <a:t>Creates National Activities fund for technical assistance, </a:t>
            </a:r>
            <a:r>
              <a:rPr lang="en-US" dirty="0" smtClean="0">
                <a:solidFill>
                  <a:srgbClr val="003366"/>
                </a:solidFill>
              </a:rPr>
              <a:t>evaluation, </a:t>
            </a:r>
            <a:r>
              <a:rPr lang="en-US" dirty="0">
                <a:solidFill>
                  <a:srgbClr val="003366"/>
                </a:solidFill>
              </a:rPr>
              <a:t>and competitive programs.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66"/>
                </a:solidFill>
              </a:rPr>
              <a:t>Teacher and School Leader Incentive Fund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66"/>
                </a:solidFill>
              </a:rPr>
              <a:t>LEARN program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3366"/>
                </a:solidFill>
              </a:rPr>
              <a:t>American History and Civics Education program</a:t>
            </a:r>
          </a:p>
          <a:p>
            <a:pPr marL="685800" lvl="1" indent="-342900"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3366"/>
                </a:solidFill>
              </a:rPr>
              <a:t>Among programs </a:t>
            </a:r>
            <a:r>
              <a:rPr lang="en-US" dirty="0">
                <a:solidFill>
                  <a:srgbClr val="003366"/>
                </a:solidFill>
              </a:rPr>
              <a:t>of national significance:</a:t>
            </a:r>
          </a:p>
          <a:p>
            <a:pPr marL="3714750" lvl="8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</a:rPr>
              <a:t>STEM </a:t>
            </a:r>
            <a:r>
              <a:rPr lang="en-US" dirty="0">
                <a:solidFill>
                  <a:srgbClr val="003366"/>
                </a:solidFill>
              </a:rPr>
              <a:t>Master Teacher </a:t>
            </a:r>
            <a:r>
              <a:rPr lang="en-US" dirty="0" smtClean="0">
                <a:solidFill>
                  <a:srgbClr val="003366"/>
                </a:solidFill>
              </a:rPr>
              <a:t>Corps</a:t>
            </a:r>
            <a:r>
              <a:rPr lang="en-US" dirty="0">
                <a:solidFill>
                  <a:srgbClr val="003366"/>
                </a:solidFill>
              </a:rPr>
              <a:t>	</a:t>
            </a:r>
            <a:endParaRPr lang="en-US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93285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sz="3600" cap="none" dirty="0" smtClean="0">
                <a:latin typeface="Verdana" charset="0"/>
                <a:ea typeface="ＭＳ Ｐゴシック" charset="0"/>
                <a:cs typeface="Verdana" charset="0"/>
              </a:rPr>
              <a:t>Every </a:t>
            </a:r>
            <a:r>
              <a:rPr lang="en-US" sz="3600" cap="none" dirty="0">
                <a:latin typeface="Verdana" charset="0"/>
                <a:ea typeface="ＭＳ Ｐゴシック" charset="0"/>
                <a:cs typeface="Verdana" charset="0"/>
              </a:rPr>
              <a:t>S</a:t>
            </a:r>
            <a:r>
              <a:rPr lang="en-US" sz="3600" cap="none" dirty="0" smtClean="0">
                <a:latin typeface="Verdana" charset="0"/>
                <a:ea typeface="ＭＳ Ｐゴシック" charset="0"/>
                <a:cs typeface="Verdana" charset="0"/>
              </a:rPr>
              <a:t>tudent Succeeds Act (ESSA)</a:t>
            </a:r>
            <a:br>
              <a:rPr lang="en-US" sz="3600" cap="none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600" cap="none" dirty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3600" cap="none" dirty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600" cap="none" dirty="0" smtClean="0">
                <a:latin typeface="Verdana" charset="0"/>
                <a:ea typeface="ＭＳ Ｐゴシック" charset="0"/>
                <a:cs typeface="Verdana" charset="0"/>
              </a:rPr>
              <a:t>Challenges</a:t>
            </a:r>
            <a:endParaRPr lang="en-US" sz="3600" dirty="0">
              <a:latin typeface="Verdana" charset="0"/>
              <a:ea typeface="ＭＳ Ｐゴシック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Assessment</a:t>
            </a: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 </a:t>
            </a:r>
            <a:r>
              <a:rPr lang="en-US" sz="2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 a system of high-quality, yearly student academic assessments that are:</a:t>
            </a: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Aligned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 </a:t>
            </a: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content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 the depth and breadth of those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 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00100" lvl="1" indent="-34290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Measure student performance based on challenging State academic achievement standards that are aligned with entrance requirements for credit-bearing coursework in the system of public higher education in the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relevant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 </a:t>
            </a: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and technical education standards</a:t>
            </a: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854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Assessment</a:t>
            </a: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 </a:t>
            </a:r>
            <a:r>
              <a:rPr lang="en-US" sz="2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en-US" sz="2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2400" b="1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 </a:t>
            </a:r>
            <a:r>
              <a:rPr lang="en-US" sz="2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LEAs to use a </a:t>
            </a:r>
            <a:r>
              <a:rPr lang="en-US" sz="24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nationally recognized </a:t>
            </a:r>
            <a:r>
              <a:rPr lang="en-US" sz="2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high school assessment in lieu of state assessment. </a:t>
            </a:r>
          </a:p>
          <a:p>
            <a:pPr marL="0" indent="0">
              <a:buNone/>
            </a:pPr>
            <a:endParaRPr lang="en-US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 must</a:t>
            </a:r>
            <a:r>
              <a:rPr lang="en-US" sz="2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 and use technical criteria to determine if the assessment: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aligned to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challenging state </a:t>
            </a: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academic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 </a:t>
            </a: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depth and breadth of those </a:t>
            </a:r>
            <a:r>
              <a:rPr lang="en-US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standards </a:t>
            </a:r>
            <a:endParaRPr lang="en-US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equivalent to or more rigorous than the statewide assessments</a:t>
            </a:r>
            <a:endParaRPr lang="en-US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3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Assessment</a:t>
            </a: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 </a:t>
            </a:r>
            <a:r>
              <a:rPr lang="en-US" sz="2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</a:t>
            </a:r>
            <a:r>
              <a:rPr lang="en-US" sz="2400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>
              <a:spcBef>
                <a:spcPts val="600"/>
              </a:spcBef>
            </a:pPr>
            <a:endParaRPr lang="en-US" sz="2400" b="1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Offer a middle school mathematics assessment that would allow middle school students taking advanced mathematics courses to opt out of their grade-level assessment and take only the assessment for the higher-level course.</a:t>
            </a:r>
            <a:endParaRPr lang="en-US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ESSA and Other New Developments </a:t>
            </a:r>
            <a:b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in Math Education – </a:t>
            </a:r>
            <a:b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Key Issues and Opportunities</a:t>
            </a:r>
            <a:r>
              <a:rPr lang="en-US" sz="2400" dirty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2400" dirty="0">
                <a:latin typeface="Verdana" charset="0"/>
                <a:ea typeface="ＭＳ Ｐゴシック" charset="0"/>
                <a:cs typeface="Verdana" charset="0"/>
              </a:rPr>
            </a:br>
            <a:endParaRPr lang="en-US" sz="2400" dirty="0">
              <a:solidFill>
                <a:schemeClr val="bg1"/>
              </a:solidFill>
              <a:latin typeface="Helvetica" charset="0"/>
              <a:ea typeface="ＭＳ Ｐゴシック" charset="0"/>
              <a:cs typeface="Verdana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38509" y="1447800"/>
            <a:ext cx="8229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2800" b="1" dirty="0" smtClean="0">
              <a:latin typeface="Verdana" charset="0"/>
              <a:ea typeface="Verdana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800" b="1" dirty="0" smtClean="0">
                <a:latin typeface="Verdana" charset="0"/>
                <a:ea typeface="Verdana" charset="0"/>
                <a:cs typeface="Arial" charset="0"/>
              </a:rPr>
              <a:t>Diane Briars, President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400" b="1" dirty="0" smtClean="0">
                <a:latin typeface="Verdana" charset="0"/>
                <a:ea typeface="Verdana" charset="0"/>
                <a:cs typeface="Arial" charset="0"/>
              </a:rPr>
              <a:t>Matt Larson, President-Elect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400" b="1" dirty="0" smtClean="0">
                <a:latin typeface="Verdana" charset="0"/>
                <a:ea typeface="Verdana" charset="0"/>
                <a:cs typeface="Arial" charset="0"/>
              </a:rPr>
              <a:t>Bob Doucette, Executive Director</a:t>
            </a: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400" b="1" dirty="0" smtClean="0">
                <a:latin typeface="Verdana" charset="0"/>
                <a:ea typeface="Verdana" charset="0"/>
                <a:cs typeface="Arial" charset="0"/>
              </a:rPr>
              <a:t>Ken Krehbiel, Associate Executive Director</a:t>
            </a:r>
            <a:endParaRPr lang="en-US" sz="2400" b="1" dirty="0">
              <a:latin typeface="Verdana" charset="0"/>
              <a:ea typeface="Verdana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endParaRPr lang="en-US" sz="2400" dirty="0" smtClean="0">
              <a:latin typeface="Verdana" charset="0"/>
              <a:ea typeface="Verdana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sz="2400" dirty="0" smtClean="0">
                <a:latin typeface="Verdana" charset="0"/>
                <a:ea typeface="Verdana" charset="0"/>
                <a:cs typeface="Arial" charset="0"/>
              </a:rPr>
              <a:t>National </a:t>
            </a:r>
            <a:r>
              <a:rPr lang="en-US" sz="2400" dirty="0">
                <a:latin typeface="Verdana" charset="0"/>
                <a:ea typeface="Verdana" charset="0"/>
                <a:cs typeface="Arial" charset="0"/>
              </a:rPr>
              <a:t>Council of Teachers of Mathematics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sz="2400" dirty="0">
              <a:latin typeface="Verdana" charset="0"/>
              <a:ea typeface="Verdana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latin typeface="Verdana" charset="0"/>
                <a:ea typeface="Verdana" charset="0"/>
                <a:cs typeface="Arial" charset="0"/>
              </a:rPr>
              <a:t>ASSM Annual Meeting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>
                <a:latin typeface="Verdana" charset="0"/>
                <a:ea typeface="Verdana" charset="0"/>
                <a:cs typeface="Arial" charset="0"/>
              </a:rPr>
              <a:t>April 9, 2016 - San Francisco</a:t>
            </a:r>
            <a:endParaRPr lang="en-US" sz="2400" dirty="0">
              <a:latin typeface="Verdana" charset="0"/>
              <a:ea typeface="Verdan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MSP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How might NCTM support continuing the work of your MSPs?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Don’t forget: ASSM Survey!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29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36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6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600" dirty="0" smtClean="0">
                <a:latin typeface="Verdana" charset="0"/>
                <a:ea typeface="ＭＳ Ｐゴシック" charset="0"/>
                <a:cs typeface="Verdana" charset="0"/>
              </a:rPr>
            </a:br>
            <a:endParaRPr lang="en-US" sz="3600" b="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3600" b="1" dirty="0" smtClean="0">
              <a:solidFill>
                <a:srgbClr val="003366"/>
              </a:solidFill>
            </a:endParaRPr>
          </a:p>
          <a:p>
            <a:pPr lvl="0" algn="ctr"/>
            <a:r>
              <a:rPr lang="en-US" sz="3600" b="1" dirty="0" smtClean="0">
                <a:solidFill>
                  <a:srgbClr val="003366"/>
                </a:solidFill>
              </a:rPr>
              <a:t>Questions</a:t>
            </a:r>
          </a:p>
          <a:p>
            <a:pPr lvl="0" algn="ctr"/>
            <a:endParaRPr lang="en-US" sz="2000" dirty="0">
              <a:solidFill>
                <a:srgbClr val="003366"/>
              </a:solidFill>
            </a:endParaRPr>
          </a:p>
          <a:p>
            <a:pPr lvl="0" algn="ctr"/>
            <a:r>
              <a:rPr lang="en-US" dirty="0">
                <a:hlinkClick r:id="rId2"/>
              </a:rPr>
              <a:t>essa.questions@ed.gov</a:t>
            </a:r>
            <a:endParaRPr lang="en-US" dirty="0"/>
          </a:p>
          <a:p>
            <a:pPr lvl="0" algn="ctr"/>
            <a:endParaRPr lang="en-US" dirty="0" smtClean="0">
              <a:solidFill>
                <a:srgbClr val="003366"/>
              </a:solidFill>
            </a:endParaRPr>
          </a:p>
          <a:p>
            <a:pPr lvl="0" algn="ctr"/>
            <a:r>
              <a:rPr lang="en-US" sz="2800" b="1" dirty="0" smtClean="0">
                <a:solidFill>
                  <a:srgbClr val="003366"/>
                </a:solidFill>
              </a:rPr>
              <a:t>www.ed.gov/essa</a:t>
            </a:r>
            <a:endParaRPr lang="en-US" sz="2800" b="1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Ken Krehbiel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Associate Executive Director for Communications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kkrehbiel@nctm.org</a:t>
            </a:r>
            <a:endParaRPr lang="en-US" sz="16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4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NCTM </a:t>
            </a:r>
            <a:r>
              <a:rPr lang="en-US" sz="3600" b="1" dirty="0"/>
              <a:t>Position Statements</a:t>
            </a:r>
            <a:br>
              <a:rPr lang="en-US" sz="3600" b="1" dirty="0"/>
            </a:br>
            <a:r>
              <a:rPr lang="en-US" sz="1800" b="1" dirty="0"/>
              <a:t>http://www.nctm.org/Standards-and-Positions/NCTM-Position-Statements/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1619250"/>
            <a:ext cx="8315168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20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NCTM </a:t>
            </a:r>
            <a:r>
              <a:rPr lang="en-US" sz="3600" b="1" dirty="0"/>
              <a:t>Position Statements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1800" b="1" dirty="0"/>
              <a:t>http://www.nctm.org/Standards-and-Positions/NCTM-Position-Statements/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2" y="1455738"/>
            <a:ext cx="90175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Verdana" charset="0"/>
                <a:ea typeface="ＭＳ Ｐゴシック" charset="0"/>
                <a:cs typeface="Verdana" charset="0"/>
              </a:rPr>
              <a:t>NCTM Major </a:t>
            </a:r>
            <a:r>
              <a:rPr lang="en-US" sz="3600" dirty="0">
                <a:latin typeface="Verdana" charset="0"/>
                <a:ea typeface="ＭＳ Ｐゴシック" charset="0"/>
                <a:cs typeface="Verdana" charset="0"/>
              </a:rPr>
              <a:t>Initiatives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229600" cy="4525963"/>
          </a:xfrm>
        </p:spPr>
        <p:txBody>
          <a:bodyPr/>
          <a:lstStyle/>
          <a:p>
            <a:pPr marL="4572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charset="0"/>
                <a:ea typeface="ＭＳ Ｐゴシック" charset="0"/>
                <a:cs typeface="Verdana" charset="0"/>
              </a:rPr>
              <a:t>NCTM-hosted Equity Summit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Verdana" charset="0"/>
                <a:ea typeface="ＭＳ Ｐゴシック" charset="0"/>
                <a:cs typeface="Verdana" charset="0"/>
              </a:rPr>
              <a:t>State Advocacy Conference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b="1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i="1" dirty="0">
                <a:latin typeface="Verdana" charset="0"/>
                <a:ea typeface="ＭＳ Ｐゴシック" charset="0"/>
                <a:cs typeface="Verdana" charset="0"/>
              </a:rPr>
              <a:t>Principles to Actions </a:t>
            </a:r>
            <a:r>
              <a:rPr lang="en-US" sz="2400" b="1" dirty="0" smtClean="0">
                <a:latin typeface="Verdana" charset="0"/>
                <a:ea typeface="ＭＳ Ｐゴシック" charset="0"/>
                <a:cs typeface="Verdana" charset="0"/>
              </a:rPr>
              <a:t>Toolkits</a:t>
            </a:r>
          </a:p>
          <a:p>
            <a:pPr marL="857250" lvl="2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b="1" dirty="0">
              <a:latin typeface="Verdana" charset="0"/>
              <a:ea typeface="ＭＳ Ｐゴシック" charset="0"/>
              <a:cs typeface="Verdana" charset="0"/>
            </a:endParaRP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charset="0"/>
                <a:ea typeface="ＭＳ Ｐゴシック" charset="0"/>
                <a:cs typeface="Verdana" charset="0"/>
              </a:rPr>
              <a:t>New Professional Learning Materials</a:t>
            </a: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400" b="1" dirty="0">
              <a:latin typeface="Verdana" charset="0"/>
              <a:ea typeface="ＭＳ Ｐゴシック" charset="0"/>
              <a:cs typeface="Verdana" charset="0"/>
            </a:endParaRP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charset="0"/>
                <a:ea typeface="ＭＳ Ｐゴシック" charset="0"/>
                <a:cs typeface="Verdana" charset="0"/>
              </a:rPr>
              <a:t>Classroom </a:t>
            </a:r>
            <a:r>
              <a:rPr lang="en-US" sz="2400" b="1" dirty="0">
                <a:latin typeface="Verdana" charset="0"/>
                <a:ea typeface="ＭＳ Ｐゴシック" charset="0"/>
                <a:cs typeface="Verdana" charset="0"/>
              </a:rPr>
              <a:t>Resources Committee </a:t>
            </a:r>
          </a:p>
          <a:p>
            <a:pPr marL="742950" lvl="2" indent="-3429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Verdana" charset="0"/>
                <a:ea typeface="ＭＳ Ｐゴシック" charset="0"/>
                <a:cs typeface="Verdana" charset="0"/>
              </a:rPr>
              <a:t>	</a:t>
            </a:r>
            <a:r>
              <a:rPr lang="en-US" sz="2000" dirty="0">
                <a:latin typeface="Verdana" charset="0"/>
                <a:ea typeface="ＭＳ Ｐゴシック" charset="0"/>
                <a:cs typeface="Verdana" charset="0"/>
              </a:rPr>
              <a:t>ARCs – Activities with Rigor and </a:t>
            </a:r>
            <a:r>
              <a:rPr lang="en-US" sz="2000" dirty="0" smtClean="0">
                <a:latin typeface="Verdana" charset="0"/>
                <a:ea typeface="ＭＳ Ｐゴシック" charset="0"/>
                <a:cs typeface="Verdana" charset="0"/>
              </a:rPr>
              <a:t>Coherence</a:t>
            </a:r>
            <a:endParaRPr lang="en-US" sz="2400" b="1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857250" lvl="2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457200" lvl="1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Verdana" charset="0"/>
                <a:ea typeface="ＭＳ Ｐゴシック" charset="0"/>
                <a:cs typeface="Verdana" charset="0"/>
              </a:rPr>
              <a:t>Innov8 – A new conference experience</a:t>
            </a:r>
            <a:endParaRPr lang="en-US" sz="2400" b="1" dirty="0">
              <a:latin typeface="Verdana" charset="0"/>
              <a:ea typeface="ＭＳ Ｐゴシック" charset="0"/>
              <a:cs typeface="Verdana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endParaRPr lang="en-US" sz="800" i="1" dirty="0">
              <a:latin typeface="Verdana" charset="0"/>
              <a:ea typeface="ＭＳ Ｐゴシック" charset="0"/>
              <a:cs typeface="Verdana" charset="0"/>
            </a:endParaRPr>
          </a:p>
          <a:p>
            <a:pPr marL="742950" lvl="2" indent="-342900" eaLnBrk="1" hangingPunct="1">
              <a:lnSpc>
                <a:spcPct val="90000"/>
              </a:lnSpc>
              <a:spcBef>
                <a:spcPct val="0"/>
              </a:spcBef>
            </a:pPr>
            <a:endParaRPr lang="en-US" sz="2000" dirty="0">
              <a:latin typeface="Verdana" charset="0"/>
              <a:ea typeface="ＭＳ Ｐゴシック" charset="0"/>
              <a:cs typeface="Verdana" charset="0"/>
            </a:endParaRPr>
          </a:p>
          <a:p>
            <a:pPr marL="742950" lvl="2" indent="-342900" eaLnBrk="1" hangingPunct="1">
              <a:lnSpc>
                <a:spcPct val="90000"/>
              </a:lnSpc>
              <a:spcBef>
                <a:spcPct val="0"/>
              </a:spcBef>
            </a:pPr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  <a:p>
            <a:pPr marL="742950" lvl="2" indent="-342900"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>
              <a:latin typeface="Verdana" charset="0"/>
              <a:ea typeface="ＭＳ Ｐゴシック" charset="0"/>
              <a:cs typeface="Verdana" charset="0"/>
            </a:endParaRPr>
          </a:p>
          <a:p>
            <a:pPr marL="742950" lvl="2" indent="-342900" eaLnBrk="1" hangingPunct="1">
              <a:lnSpc>
                <a:spcPct val="90000"/>
              </a:lnSpc>
              <a:spcBef>
                <a:spcPct val="0"/>
              </a:spcBef>
            </a:pPr>
            <a:endParaRPr lang="en-US" sz="2800" dirty="0">
              <a:latin typeface="Verdana" charset="0"/>
              <a:ea typeface="ＭＳ Ｐゴシック" charset="0"/>
              <a:cs typeface="Verdana" charset="0"/>
            </a:endParaRPr>
          </a:p>
          <a:p>
            <a:pPr marL="342900" lvl="1" indent="-342900">
              <a:buFontTx/>
              <a:buNone/>
            </a:pPr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NCTM-hosted Equity Initiative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i="1" dirty="0" smtClean="0"/>
              <a:t>“The status quo is unacceptable.”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endParaRPr lang="en-US" sz="2000" i="1" dirty="0" smtClean="0"/>
          </a:p>
          <a:p>
            <a:pPr marL="0" indent="0" algn="r">
              <a:buNone/>
            </a:pPr>
            <a:r>
              <a:rPr lang="en-US" sz="2000" i="1" dirty="0" smtClean="0"/>
              <a:t>A </a:t>
            </a:r>
            <a:r>
              <a:rPr lang="en-US" sz="2000" i="1" dirty="0"/>
              <a:t>Common </a:t>
            </a:r>
            <a:r>
              <a:rPr lang="en-US" sz="2000" i="1" dirty="0" smtClean="0"/>
              <a:t>Vision for </a:t>
            </a:r>
            <a:r>
              <a:rPr lang="en-US" sz="2000" i="1" dirty="0"/>
              <a:t>Undergraduate </a:t>
            </a:r>
            <a:r>
              <a:rPr lang="en-US" sz="2000" i="1" dirty="0" smtClean="0"/>
              <a:t>Mathematical Sciences </a:t>
            </a:r>
            <a:r>
              <a:rPr lang="en-US" sz="2000" i="1" dirty="0"/>
              <a:t>Programs in </a:t>
            </a:r>
            <a:r>
              <a:rPr lang="en-US" sz="2000" i="1" dirty="0" smtClean="0"/>
              <a:t>2025, MAA, 2015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0899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22" y="266252"/>
            <a:ext cx="7760957" cy="632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13" y="212315"/>
            <a:ext cx="7845574" cy="643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Verdana" charset="0"/>
                <a:ea typeface="ＭＳ Ｐゴシック" charset="0"/>
                <a:cs typeface="Verdana" charset="0"/>
              </a:rPr>
              <a:t>Principles to Actions</a:t>
            </a:r>
            <a:endParaRPr lang="en-US" sz="36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33400" y="1329978"/>
            <a:ext cx="46482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sz="2800" b="1" i="1" dirty="0" smtClean="0">
              <a:latin typeface="Verdana" pitchFamily="-112" charset="0"/>
              <a:ea typeface="ＭＳ Ｐゴシック" pitchFamily="-112" charset="-128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i="1" dirty="0" smtClean="0">
                <a:latin typeface="Verdana" pitchFamily="-112" charset="0"/>
                <a:ea typeface="ＭＳ Ｐゴシック" pitchFamily="-112" charset="-128"/>
              </a:rPr>
              <a:t>Principles to Actions: 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800" b="1" i="1" dirty="0" smtClean="0">
                <a:latin typeface="Verdana" pitchFamily="-112" charset="0"/>
                <a:ea typeface="ＭＳ Ｐゴシック" pitchFamily="-112" charset="-128"/>
              </a:rPr>
              <a:t>Ensuring Mathematical Success for All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600200"/>
            <a:ext cx="2799280" cy="398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600" y="457200"/>
            <a:ext cx="3347634" cy="548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230" y="426720"/>
            <a:ext cx="338157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64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0D499C7-8FBF-1C42-AF2C-B3FD657FF7A0}" type="slidenum">
              <a:rPr lang="en-US">
                <a:solidFill>
                  <a:srgbClr val="003366"/>
                </a:solidFill>
                <a:latin typeface="Helvetica" charset="0"/>
              </a:rPr>
              <a:pPr eaLnBrk="1" hangingPunct="1"/>
              <a:t>3</a:t>
            </a:fld>
            <a:endParaRPr lang="en-US" dirty="0">
              <a:solidFill>
                <a:srgbClr val="003366"/>
              </a:solidFill>
              <a:latin typeface="Helvetica" charset="0"/>
            </a:endParaRP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  <a:noFill/>
        </p:spPr>
        <p:txBody>
          <a:bodyPr/>
          <a:lstStyle/>
          <a:p>
            <a:r>
              <a:rPr lang="en-US" dirty="0">
                <a:latin typeface="Verdana" charset="0"/>
                <a:ea typeface="ＭＳ Ｐゴシック" charset="0"/>
                <a:cs typeface="ＭＳ Ｐゴシック" charset="0"/>
              </a:rPr>
              <a:t>Agenda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307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ESSA Overview and Negotiated Rulemaking</a:t>
            </a: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NCTM Resources and New Initiatives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Verdana" charset="0"/>
                <a:ea typeface="ＭＳ Ｐゴシック" charset="0"/>
                <a:cs typeface="Verdana" charset="0"/>
              </a:rPr>
              <a:t>Equity Summit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Verdana" charset="0"/>
                <a:ea typeface="ＭＳ Ｐゴシック" charset="0"/>
                <a:cs typeface="Verdana" charset="0"/>
              </a:rPr>
              <a:t>ARCs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latin typeface="Verdana" charset="0"/>
                <a:ea typeface="ＭＳ Ｐゴシック" charset="0"/>
                <a:cs typeface="Verdana" charset="0"/>
              </a:rPr>
              <a:t>State Advocacy Conference</a:t>
            </a:r>
          </a:p>
          <a:p>
            <a:pPr marL="0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dirty="0" smtClean="0">
                <a:latin typeface="Verdana" charset="0"/>
                <a:ea typeface="ＭＳ Ｐゴシック" charset="0"/>
                <a:cs typeface="Verdana" charset="0"/>
              </a:rPr>
              <a:t>Other and future issues</a:t>
            </a:r>
            <a:endParaRPr lang="en-US" sz="2400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Verdana" charset="0"/>
                <a:ea typeface="ＭＳ Ｐゴシック" charset="0"/>
                <a:cs typeface="Verdana" charset="0"/>
              </a:rPr>
              <a:t>High School Issues</a:t>
            </a:r>
            <a:endParaRPr lang="en-US" sz="2400" dirty="0">
              <a:latin typeface="Verdana" charset="0"/>
              <a:ea typeface="ＭＳ Ｐゴシック" charset="0"/>
              <a:cs typeface="Verdana" charset="0"/>
            </a:endParaRPr>
          </a:p>
          <a:p>
            <a:pPr eaLnBrk="1" hangingPunct="1">
              <a:buFontTx/>
              <a:buNone/>
            </a:pPr>
            <a:endParaRPr lang="en-US" sz="2800" dirty="0">
              <a:latin typeface="Verdana" charset="0"/>
              <a:ea typeface="ＭＳ Ｐゴシック" charset="0"/>
              <a:cs typeface="Verdan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sz="3600" dirty="0" smtClean="0">
                <a:latin typeface="Verdana"/>
                <a:cs typeface="Verdana"/>
              </a:rPr>
              <a:t>NCTM-hosted Equity Initiative</a:t>
            </a:r>
            <a:br>
              <a:rPr lang="en-US" sz="3600" dirty="0" smtClean="0">
                <a:latin typeface="Verdana"/>
                <a:cs typeface="Verdana"/>
              </a:rPr>
            </a:br>
            <a:r>
              <a:rPr lang="en-US" sz="2800" b="0" dirty="0" smtClean="0">
                <a:latin typeface="Verdana"/>
                <a:cs typeface="Verdana"/>
              </a:rPr>
              <a:t>March 24, 2016</a:t>
            </a:r>
            <a:endParaRPr lang="en-US" sz="2800" b="0" dirty="0">
              <a:latin typeface="Verdana"/>
              <a:cs typeface="Verdan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60220"/>
            <a:ext cx="4038600" cy="4525963"/>
          </a:xfrm>
        </p:spPr>
        <p:txBody>
          <a:bodyPr/>
          <a:lstStyle/>
          <a:p>
            <a:r>
              <a:rPr lang="en-US" sz="3200" dirty="0" smtClean="0">
                <a:latin typeface="Verdana"/>
                <a:cs typeface="Verdana"/>
              </a:rPr>
              <a:t>AMTE</a:t>
            </a:r>
          </a:p>
          <a:p>
            <a:r>
              <a:rPr lang="en-US" sz="3200" dirty="0" smtClean="0">
                <a:latin typeface="Verdana"/>
                <a:cs typeface="Verdana"/>
              </a:rPr>
              <a:t>ASSM</a:t>
            </a:r>
          </a:p>
          <a:p>
            <a:r>
              <a:rPr lang="en-US" sz="3200" dirty="0" smtClean="0">
                <a:latin typeface="Verdana"/>
                <a:cs typeface="Verdana"/>
              </a:rPr>
              <a:t>BBA</a:t>
            </a:r>
          </a:p>
          <a:p>
            <a:r>
              <a:rPr lang="en-US" sz="3200" dirty="0" smtClean="0">
                <a:latin typeface="Verdana"/>
                <a:cs typeface="Verdana"/>
              </a:rPr>
              <a:t>Journal of Urban Mathematics Education (JUME)</a:t>
            </a:r>
          </a:p>
          <a:p>
            <a:endParaRPr lang="en-US" dirty="0" smtClean="0">
              <a:latin typeface="Verdana"/>
              <a:cs typeface="Verdana"/>
            </a:endParaRPr>
          </a:p>
          <a:p>
            <a:endParaRPr lang="en-US" dirty="0" smtClean="0">
              <a:latin typeface="Verdana"/>
              <a:cs typeface="Verdana"/>
            </a:endParaRPr>
          </a:p>
          <a:p>
            <a:endParaRPr lang="en-US" dirty="0">
              <a:latin typeface="Verdana"/>
              <a:cs typeface="Verdan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4525963"/>
          </a:xfrm>
        </p:spPr>
        <p:txBody>
          <a:bodyPr/>
          <a:lstStyle/>
          <a:p>
            <a:r>
              <a:rPr lang="en-US" sz="3200" dirty="0">
                <a:latin typeface="Verdana"/>
                <a:cs typeface="Verdana"/>
              </a:rPr>
              <a:t>NCSM</a:t>
            </a:r>
          </a:p>
          <a:p>
            <a:r>
              <a:rPr lang="en-US" sz="3200" dirty="0" smtClean="0">
                <a:latin typeface="Verdana"/>
                <a:cs typeface="Verdana"/>
              </a:rPr>
              <a:t>NCTM</a:t>
            </a:r>
          </a:p>
          <a:p>
            <a:r>
              <a:rPr lang="en-US" sz="3200" dirty="0" smtClean="0">
                <a:latin typeface="Verdana"/>
                <a:cs typeface="Verdana"/>
              </a:rPr>
              <a:t>NASGEm</a:t>
            </a:r>
          </a:p>
          <a:p>
            <a:r>
              <a:rPr lang="en-US" sz="3200" dirty="0" smtClean="0">
                <a:latin typeface="Verdana"/>
                <a:cs typeface="Verdana"/>
              </a:rPr>
              <a:t>TODOS</a:t>
            </a:r>
          </a:p>
          <a:p>
            <a:r>
              <a:rPr lang="en-US" sz="3200" dirty="0" smtClean="0">
                <a:latin typeface="Verdana"/>
                <a:cs typeface="Verdana"/>
              </a:rPr>
              <a:t>WME</a:t>
            </a:r>
            <a:endParaRPr lang="en-US"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1011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Potential Collaborative 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38150" y="1417638"/>
            <a:ext cx="8686800" cy="4525963"/>
          </a:xfrm>
        </p:spPr>
        <p:txBody>
          <a:bodyPr/>
          <a:lstStyle/>
          <a:p>
            <a:pPr lvl="0">
              <a:buFont typeface="+mj-lt"/>
              <a:buAutoNum type="arabicPeriod"/>
            </a:pPr>
            <a:r>
              <a:rPr lang="en-US" sz="1800" dirty="0">
                <a:latin typeface="Verdana"/>
                <a:cs typeface="Verdana"/>
              </a:rPr>
              <a:t>A</a:t>
            </a:r>
            <a:r>
              <a:rPr lang="en-US" sz="1800" dirty="0" smtClean="0">
                <a:latin typeface="Verdana"/>
                <a:cs typeface="Verdana"/>
              </a:rPr>
              <a:t>ddress </a:t>
            </a:r>
            <a:r>
              <a:rPr lang="en-US" sz="1800" dirty="0">
                <a:latin typeface="Verdana"/>
                <a:cs typeface="Verdana"/>
              </a:rPr>
              <a:t>issues of access, equity, and excellence </a:t>
            </a:r>
            <a:r>
              <a:rPr lang="en-US" sz="1800" dirty="0" smtClean="0">
                <a:latin typeface="Verdana"/>
                <a:cs typeface="Verdana"/>
              </a:rPr>
              <a:t>explicitly as </a:t>
            </a:r>
            <a:r>
              <a:rPr lang="en-US" sz="1800" dirty="0">
                <a:latin typeface="Verdana"/>
                <a:cs typeface="Verdana"/>
              </a:rPr>
              <a:t>part of the eight effective teaching practices from NCTM’s </a:t>
            </a:r>
            <a:r>
              <a:rPr lang="en-US" sz="1800" i="1" dirty="0">
                <a:latin typeface="Verdana"/>
                <a:cs typeface="Verdana"/>
              </a:rPr>
              <a:t>Principles to Actions: Ensuring Mathematical Success for All</a:t>
            </a:r>
            <a:r>
              <a:rPr lang="en-US" sz="1800" dirty="0">
                <a:latin typeface="Verdana"/>
                <a:cs typeface="Verdana"/>
              </a:rPr>
              <a:t> (P2A). </a:t>
            </a:r>
            <a:endParaRPr lang="en-US" sz="1600" dirty="0">
              <a:latin typeface="Verdana"/>
              <a:cs typeface="Verdana"/>
            </a:endParaRPr>
          </a:p>
          <a:p>
            <a:pPr lvl="1"/>
            <a:r>
              <a:rPr lang="en-US" sz="1600" dirty="0">
                <a:latin typeface="Verdana"/>
                <a:cs typeface="Verdana"/>
              </a:rPr>
              <a:t>Incorporate discussion/examples of equity issues (e.g., mathematical identity, agency, and positioning students in the classroom) into discussion of P2A effective teaching practices </a:t>
            </a:r>
          </a:p>
          <a:p>
            <a:pPr lvl="1"/>
            <a:r>
              <a:rPr lang="en-US" sz="1600" dirty="0">
                <a:latin typeface="Verdana"/>
                <a:cs typeface="Verdana"/>
              </a:rPr>
              <a:t>Examine connections between P2A effective teaching practices and culturally relevant pedagogy and teaching for social justice.  </a:t>
            </a:r>
            <a:endParaRPr lang="en-US" sz="1400" dirty="0">
              <a:latin typeface="Verdana"/>
              <a:cs typeface="Verdana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Verdana"/>
                <a:cs typeface="Verdana"/>
              </a:rPr>
              <a:t>Demonstration </a:t>
            </a:r>
            <a:r>
              <a:rPr lang="en-US" sz="1800" dirty="0">
                <a:latin typeface="Verdana"/>
                <a:cs typeface="Verdana"/>
              </a:rPr>
              <a:t>project around implementation of P2A effective teaching practices, guiding principles, and other practices that schools/teachers who are successfully with marginalized students. </a:t>
            </a:r>
            <a:endParaRPr lang="en-US" sz="1600" dirty="0">
              <a:latin typeface="Verdana"/>
              <a:cs typeface="Verdana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Verdana"/>
                <a:cs typeface="Verdana"/>
              </a:rPr>
              <a:t>Public </a:t>
            </a:r>
            <a:r>
              <a:rPr lang="en-US" sz="1800" dirty="0">
                <a:latin typeface="Verdana"/>
                <a:cs typeface="Verdana"/>
              </a:rPr>
              <a:t>image campaign for the general public, but also students and educators about mathematics and mathematics teaching.  </a:t>
            </a:r>
            <a:endParaRPr lang="en-US" sz="1600" dirty="0">
              <a:latin typeface="Verdana"/>
              <a:cs typeface="Verdana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Verdana"/>
                <a:cs typeface="Verdana"/>
              </a:rPr>
              <a:t>General advocacy</a:t>
            </a:r>
            <a:endParaRPr lang="en-US" sz="1600" dirty="0">
              <a:latin typeface="Verdana"/>
              <a:cs typeface="Verdana"/>
            </a:endParaRPr>
          </a:p>
          <a:p>
            <a:pPr lvl="0">
              <a:buFont typeface="+mj-lt"/>
              <a:buAutoNum type="arabicPeriod"/>
            </a:pPr>
            <a:r>
              <a:rPr lang="en-US" sz="1800" dirty="0" smtClean="0">
                <a:latin typeface="Verdana"/>
                <a:cs typeface="Verdana"/>
              </a:rPr>
              <a:t>Consistently link: Access</a:t>
            </a:r>
            <a:r>
              <a:rPr lang="en-US" sz="1800" dirty="0">
                <a:latin typeface="Verdana"/>
                <a:cs typeface="Verdana"/>
              </a:rPr>
              <a:t>, Equity, Excellence and Empowerment </a:t>
            </a:r>
            <a:endParaRPr lang="en-US" sz="1600" dirty="0">
              <a:latin typeface="Verdana"/>
              <a:cs typeface="Verdana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057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 smtClean="0"/>
              <a:t>Potential Collaborative Actions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381000" y="1524000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latin typeface="Verdana"/>
                <a:cs typeface="Verdana"/>
              </a:rPr>
              <a:t>Audiences</a:t>
            </a:r>
            <a:endParaRPr lang="en-US" sz="2200" dirty="0">
              <a:latin typeface="Verdana"/>
              <a:cs typeface="Verdana"/>
            </a:endParaRPr>
          </a:p>
          <a:p>
            <a:pPr lvl="0"/>
            <a:r>
              <a:rPr lang="en-US" sz="2000" dirty="0">
                <a:latin typeface="Verdana"/>
                <a:cs typeface="Verdana"/>
              </a:rPr>
              <a:t>Act on two fronts:  Teachers (bottom-up) and Administrators (top-down</a:t>
            </a:r>
            <a:r>
              <a:rPr lang="en-US" sz="2000" dirty="0" smtClean="0">
                <a:latin typeface="Verdana"/>
                <a:cs typeface="Verdana"/>
              </a:rPr>
              <a:t>)</a:t>
            </a:r>
            <a:endParaRPr lang="en-US" sz="2000" dirty="0">
              <a:latin typeface="Verdana"/>
              <a:cs typeface="Verdana"/>
            </a:endParaRPr>
          </a:p>
          <a:p>
            <a:pPr lvl="0"/>
            <a:r>
              <a:rPr lang="en-US" sz="2000" dirty="0">
                <a:latin typeface="Verdana"/>
                <a:cs typeface="Verdana"/>
              </a:rPr>
              <a:t>Educate coaches regarding effective, equitable </a:t>
            </a:r>
            <a:r>
              <a:rPr lang="en-US" sz="2000" dirty="0" smtClean="0">
                <a:latin typeface="Verdana"/>
                <a:cs typeface="Verdana"/>
              </a:rPr>
              <a:t>practices</a:t>
            </a:r>
            <a:endParaRPr lang="en-US" sz="2000" dirty="0">
              <a:latin typeface="Verdana"/>
              <a:cs typeface="Verdana"/>
            </a:endParaRPr>
          </a:p>
          <a:p>
            <a:pPr lvl="0"/>
            <a:r>
              <a:rPr lang="en-US" sz="2000" dirty="0">
                <a:latin typeface="Verdana"/>
                <a:cs typeface="Verdana"/>
              </a:rPr>
              <a:t>Leverage preservice as well as in-service </a:t>
            </a:r>
            <a:r>
              <a:rPr lang="en-US" sz="2000" dirty="0" smtClean="0">
                <a:latin typeface="Verdana"/>
                <a:cs typeface="Verdana"/>
              </a:rPr>
              <a:t>teachers </a:t>
            </a:r>
          </a:p>
          <a:p>
            <a:pPr marL="0" indent="0">
              <a:buNone/>
            </a:pPr>
            <a:endParaRPr lang="en-US" sz="2200" b="1" dirty="0" smtClean="0">
              <a:latin typeface="Verdana"/>
              <a:cs typeface="Verdana"/>
            </a:endParaRPr>
          </a:p>
          <a:p>
            <a:pPr marL="0" indent="0">
              <a:buNone/>
            </a:pPr>
            <a:r>
              <a:rPr lang="en-US" sz="2200" b="1" dirty="0" smtClean="0">
                <a:latin typeface="Verdana"/>
                <a:cs typeface="Verdana"/>
              </a:rPr>
              <a:t>Culture </a:t>
            </a:r>
            <a:r>
              <a:rPr lang="en-US" sz="2200" b="1" dirty="0">
                <a:latin typeface="Verdana"/>
                <a:cs typeface="Verdana"/>
              </a:rPr>
              <a:t>and Values within and communicated by </a:t>
            </a:r>
            <a:r>
              <a:rPr lang="en-US" sz="2200" b="1" dirty="0" smtClean="0">
                <a:latin typeface="Verdana"/>
                <a:cs typeface="Verdana"/>
              </a:rPr>
              <a:t>NCTM</a:t>
            </a:r>
            <a:endParaRPr lang="en-US" sz="2200" dirty="0">
              <a:latin typeface="Verdana"/>
              <a:cs typeface="Verdana"/>
            </a:endParaRPr>
          </a:p>
          <a:p>
            <a:r>
              <a:rPr lang="en-US" sz="2000" dirty="0" smtClean="0">
                <a:latin typeface="Verdana"/>
                <a:cs typeface="Verdana"/>
              </a:rPr>
              <a:t>How </a:t>
            </a:r>
            <a:r>
              <a:rPr lang="en-US" sz="2000" dirty="0">
                <a:latin typeface="Verdana"/>
                <a:cs typeface="Verdana"/>
              </a:rPr>
              <a:t>can we make NCTM’s membership more diverse?  Leadership more accessible? </a:t>
            </a:r>
          </a:p>
          <a:p>
            <a:r>
              <a:rPr lang="en-US" sz="2000" dirty="0" smtClean="0">
                <a:latin typeface="Verdana"/>
                <a:cs typeface="Verdana"/>
              </a:rPr>
              <a:t>How </a:t>
            </a:r>
            <a:r>
              <a:rPr lang="en-US" sz="2000" dirty="0">
                <a:latin typeface="Verdana"/>
                <a:cs typeface="Verdana"/>
              </a:rPr>
              <a:t>can NCTM provide more tools that are accessible and relevant?</a:t>
            </a:r>
          </a:p>
          <a:p>
            <a:pPr lvl="0"/>
            <a:r>
              <a:rPr lang="en-US" sz="2400" dirty="0" smtClean="0">
                <a:latin typeface="Verdana"/>
                <a:cs typeface="Verdana"/>
              </a:rPr>
              <a:t> </a:t>
            </a:r>
            <a:endParaRPr lang="en-US" sz="24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0703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600" dirty="0"/>
              <a:t>State Advocacy Conference for Mathematics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State department and NCTM state Affiliate leaders from 12 states</a:t>
            </a:r>
          </a:p>
          <a:p>
            <a:r>
              <a:rPr lang="en-US" sz="2400" dirty="0" smtClean="0"/>
              <a:t>Goals</a:t>
            </a:r>
          </a:p>
          <a:p>
            <a:pPr lvl="1"/>
            <a:r>
              <a:rPr lang="en-US" sz="2200" dirty="0" smtClean="0"/>
              <a:t>Increase knowledge </a:t>
            </a:r>
            <a:r>
              <a:rPr lang="en-US" sz="2200" dirty="0"/>
              <a:t>about effective </a:t>
            </a:r>
            <a:r>
              <a:rPr lang="en-US" sz="2200" dirty="0" smtClean="0"/>
              <a:t>advocacy re: high-quality mathematics teaching and learning</a:t>
            </a:r>
          </a:p>
          <a:p>
            <a:pPr lvl="1"/>
            <a:r>
              <a:rPr lang="en-US" sz="2200" dirty="0" smtClean="0"/>
              <a:t>Develop </a:t>
            </a:r>
            <a:r>
              <a:rPr lang="en-US" sz="2200" dirty="0"/>
              <a:t>relationships </a:t>
            </a:r>
            <a:r>
              <a:rPr lang="en-US" sz="2200" dirty="0" smtClean="0"/>
              <a:t>within and across states to support effective advocacy</a:t>
            </a:r>
          </a:p>
          <a:p>
            <a:pPr lvl="1"/>
            <a:r>
              <a:rPr lang="en-US" sz="2200" dirty="0" smtClean="0"/>
              <a:t>Commit to </a:t>
            </a:r>
            <a:r>
              <a:rPr lang="en-US" sz="2200" dirty="0"/>
              <a:t>take </a:t>
            </a:r>
            <a:r>
              <a:rPr lang="en-US" sz="2200" dirty="0" smtClean="0"/>
              <a:t>action</a:t>
            </a:r>
          </a:p>
          <a:p>
            <a:r>
              <a:rPr lang="en-US" sz="2400" dirty="0" smtClean="0"/>
              <a:t>Partners: Hunt Institute, Collaborative for Student Success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33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400" dirty="0">
              <a:latin typeface="Helvetica" charset="0"/>
            </a:endParaRPr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400" dirty="0">
              <a:solidFill>
                <a:srgbClr val="003366"/>
              </a:solidFill>
              <a:latin typeface="Helvetica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924800" cy="1143000"/>
          </a:xfrm>
        </p:spPr>
        <p:txBody>
          <a:bodyPr/>
          <a:lstStyle/>
          <a:p>
            <a:pPr eaLnBrk="1" hangingPunct="1"/>
            <a:r>
              <a:rPr lang="en-US" sz="3600" i="1" dirty="0">
                <a:latin typeface="Verdana" charset="0"/>
                <a:ea typeface="ＭＳ Ｐゴシック" charset="0"/>
                <a:cs typeface="ＭＳ Ｐゴシック" charset="0"/>
              </a:rPr>
              <a:t>Principles to </a:t>
            </a:r>
            <a:r>
              <a:rPr lang="en-US" sz="3600" i="1" dirty="0" smtClean="0">
                <a:latin typeface="Verdana" charset="0"/>
                <a:ea typeface="ＭＳ Ｐゴシック" charset="0"/>
                <a:cs typeface="ＭＳ Ｐゴシック" charset="0"/>
              </a:rPr>
              <a:t>Actions</a:t>
            </a:r>
            <a:r>
              <a:rPr lang="en-US" sz="3600" i="1" dirty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i="1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Professional Learning Toolkit</a:t>
            </a: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848600" cy="41910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Principles to Actions Professional Learning Toolkit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Grade-band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specific professional learning modules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focused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the Effective Teaching Practices and Guiding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Principles</a:t>
            </a:r>
          </a:p>
          <a:p>
            <a:pPr marL="342900" lvl="1" indent="-342900" eaLnBrk="1" hangingPunct="1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Presentation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presenter notes, and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materials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provided in each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1156033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96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400" dirty="0">
              <a:latin typeface="Helvetica" charset="0"/>
            </a:endParaRPr>
          </a:p>
        </p:txBody>
      </p:sp>
      <p:sp>
        <p:nvSpPr>
          <p:cNvPr id="15363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endParaRPr lang="en-US" sz="1400" dirty="0">
              <a:solidFill>
                <a:srgbClr val="003366"/>
              </a:solidFill>
              <a:latin typeface="Helvetica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152400"/>
            <a:ext cx="7848600" cy="1143000"/>
          </a:xfrm>
        </p:spPr>
        <p:txBody>
          <a:bodyPr/>
          <a:lstStyle/>
          <a:p>
            <a:pPr eaLnBrk="1" hangingPunct="1"/>
            <a:r>
              <a:rPr lang="en-US" sz="3600" i="1" dirty="0">
                <a:latin typeface="Verdana" charset="0"/>
                <a:ea typeface="ＭＳ Ｐゴシック" charset="0"/>
                <a:cs typeface="ＭＳ Ｐゴシック" charset="0"/>
              </a:rPr>
              <a:t>Principles to </a:t>
            </a:r>
            <a:r>
              <a:rPr lang="en-US" sz="3600" i="1" dirty="0" smtClean="0">
                <a:latin typeface="Verdana" charset="0"/>
                <a:ea typeface="ＭＳ Ｐゴシック" charset="0"/>
                <a:cs typeface="ＭＳ Ｐゴシック" charset="0"/>
              </a:rPr>
              <a:t>Actions</a:t>
            </a:r>
            <a:r>
              <a:rPr lang="en-US" sz="3600" i="1" dirty="0">
                <a:latin typeface="Verdana" charset="0"/>
                <a:ea typeface="ＭＳ Ｐゴシック" charset="0"/>
                <a:cs typeface="ＭＳ Ｐゴシック" charset="0"/>
              </a:rPr>
              <a:t/>
            </a:r>
            <a:br>
              <a:rPr lang="en-US" sz="3600" i="1" dirty="0">
                <a:latin typeface="Verdana" charset="0"/>
                <a:ea typeface="ＭＳ Ｐゴシック" charset="0"/>
                <a:cs typeface="ＭＳ Ｐゴシック" charset="0"/>
              </a:rPr>
            </a:br>
            <a:r>
              <a:rPr lang="en-US" sz="2800" dirty="0" smtClean="0">
                <a:latin typeface="Verdana" charset="0"/>
                <a:ea typeface="ＭＳ Ｐゴシック" charset="0"/>
                <a:cs typeface="ＭＳ Ｐゴシック" charset="0"/>
              </a:rPr>
              <a:t>Professional Learning Toolkit</a:t>
            </a:r>
            <a:endParaRPr lang="en-US" sz="2800" dirty="0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7848600" cy="4191000"/>
          </a:xfrm>
        </p:spPr>
        <p:txBody>
          <a:bodyPr/>
          <a:lstStyle/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Principles to Actions Professional Learning Toolkit</a:t>
            </a:r>
          </a:p>
          <a:p>
            <a:pPr marL="342900" lvl="1" indent="-342900" eaLnBrk="1" hangingPunct="1">
              <a:spcBef>
                <a:spcPts val="400"/>
              </a:spcBef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professional learning with teachers through analyzing artifacts of teaching (e.g., mathematical tasks, narrative and video cases, student work samples,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vignettes)</a:t>
            </a:r>
          </a:p>
          <a:p>
            <a:pPr marL="342900" lvl="1" indent="-342900" eaLnBrk="1" hangingPunct="1">
              <a:spcBef>
                <a:spcPts val="400"/>
              </a:spcBef>
              <a:spcAft>
                <a:spcPts val="600"/>
              </a:spcAft>
              <a:buFontTx/>
              <a:buChar char="•"/>
            </a:pP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Abstract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the specific examples general ideas about how to effectively support student learning</a:t>
            </a:r>
            <a:r>
              <a:rPr lang="en-US" sz="2400" dirty="0"/>
              <a:t>. </a:t>
            </a:r>
            <a:endParaRPr lang="en-US" sz="2400" b="1" dirty="0">
              <a:solidFill>
                <a:srgbClr val="06386E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156033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4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01" y="152400"/>
            <a:ext cx="7235399" cy="1143000"/>
          </a:xfrm>
        </p:spPr>
        <p:txBody>
          <a:bodyPr>
            <a:noAutofit/>
          </a:bodyPr>
          <a:lstStyle/>
          <a:p>
            <a:r>
              <a:rPr lang="en-US" sz="2400" b="1" i="1" dirty="0" smtClean="0"/>
              <a:t>Principles to Actions </a:t>
            </a:r>
            <a:br>
              <a:rPr lang="en-US" sz="2400" b="1" i="1" dirty="0" smtClean="0"/>
            </a:br>
            <a:r>
              <a:rPr lang="en-US" sz="2400" b="1" dirty="0" smtClean="0"/>
              <a:t>Effective Teaching Practices Toolkit</a:t>
            </a:r>
            <a:br>
              <a:rPr lang="en-US" sz="2400" b="1" dirty="0" smtClean="0"/>
            </a:br>
            <a:r>
              <a:rPr lang="en-US" sz="2400" b="1" dirty="0" smtClean="0"/>
              <a:t>High School</a:t>
            </a:r>
            <a:endParaRPr lang="en-US" sz="24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1070401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676400"/>
            <a:ext cx="724244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NCTM Publications</a:t>
            </a:r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648200" cy="4525963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2400" b="1" i="1" dirty="0" smtClean="0">
              <a:latin typeface="Verdana" pitchFamily="-112" charset="0"/>
              <a:ea typeface="ＭＳ Ｐゴシック" pitchFamily="-112" charset="-12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2400" b="1" i="1" dirty="0" smtClean="0">
              <a:latin typeface="Verdana" pitchFamily="-112" charset="0"/>
              <a:ea typeface="ＭＳ Ｐゴシック" pitchFamily="-112" charset="-12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latin typeface="Verdana" pitchFamily="-112" charset="0"/>
                <a:ea typeface="ＭＳ Ｐゴシック" pitchFamily="-112" charset="-128"/>
              </a:rPr>
              <a:t>Developing Mathematical Ideas Professional Development Series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2000" b="1" i="1" dirty="0" smtClean="0">
              <a:latin typeface="Verdana" pitchFamily="-112" charset="0"/>
              <a:ea typeface="ＭＳ Ｐゴシック" pitchFamily="-112" charset="-12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2000" dirty="0" smtClean="0">
                <a:latin typeface="Verdana" pitchFamily="-112" charset="0"/>
                <a:ea typeface="ＭＳ Ｐゴシック" pitchFamily="-112" charset="-128"/>
              </a:rPr>
              <a:t>Module 1 now available</a:t>
            </a: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endParaRPr lang="en-US" sz="2000" dirty="0" smtClean="0">
              <a:latin typeface="Verdana" pitchFamily="-112" charset="0"/>
              <a:ea typeface="ＭＳ Ｐゴシック" pitchFamily="-112" charset="-128"/>
            </a:endParaRPr>
          </a:p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en-US" sz="2000" dirty="0" smtClean="0">
                <a:latin typeface="Verdana" pitchFamily="-112" charset="0"/>
                <a:ea typeface="ＭＳ Ｐゴシック" pitchFamily="-112" charset="-128"/>
              </a:rPr>
              <a:t>Number and Operations, Part 1: Building a System of Tens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09800"/>
            <a:ext cx="3120390" cy="326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6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NCTM Publications</a:t>
            </a:r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6482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sz="2400" b="1" i="1" dirty="0" smtClean="0">
              <a:latin typeface="Verdana" pitchFamily="-112" charset="0"/>
              <a:ea typeface="ＭＳ Ｐゴシック" pitchFamily="-112" charset="-128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i="1" dirty="0" smtClean="0">
                <a:latin typeface="Verdana" pitchFamily="-112" charset="0"/>
                <a:ea typeface="ＭＳ Ｐゴシック" pitchFamily="-112" charset="-128"/>
              </a:rPr>
              <a:t>Mathematical Understanding for Secondary Teaching –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latin typeface="Verdana" pitchFamily="-112" charset="0"/>
                <a:ea typeface="ＭＳ Ｐゴシック" pitchFamily="-112" charset="-128"/>
              </a:rPr>
              <a:t>A Framework and Classroom-Based Situations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00200"/>
            <a:ext cx="3351847" cy="502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6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NEW NCTM Classroom Resources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1"/>
            <a:ext cx="8153400" cy="1981199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2800" dirty="0" smtClean="0"/>
          </a:p>
          <a:p>
            <a:pPr marL="0" indent="0" eaLnBrk="1" hangingPunct="1">
              <a:buFontTx/>
              <a:buNone/>
            </a:pPr>
            <a:r>
              <a:rPr lang="en-US" altLang="en-US" sz="2800" dirty="0" smtClean="0"/>
              <a:t>The </a:t>
            </a:r>
            <a:r>
              <a:rPr lang="en-US" altLang="en-US" sz="2800" dirty="0"/>
              <a:t>Vision of the </a:t>
            </a:r>
            <a:r>
              <a:rPr lang="en-US" altLang="en-US" sz="2800" dirty="0" smtClean="0"/>
              <a:t>Classroom Resources Committee (CRC):</a:t>
            </a:r>
          </a:p>
          <a:p>
            <a:pPr marL="0" indent="0" eaLnBrk="1" hangingPunct="1">
              <a:buFontTx/>
              <a:buNone/>
            </a:pPr>
            <a:endParaRPr lang="en-US" altLang="en-US" sz="2800" dirty="0" smtClean="0"/>
          </a:p>
          <a:p>
            <a:pPr marL="0" indent="0" algn="ctr" eaLnBrk="1" hangingPunct="1">
              <a:buFontTx/>
              <a:buNone/>
            </a:pPr>
            <a:r>
              <a:rPr lang="en-US" altLang="en-US" sz="2800" dirty="0" smtClean="0"/>
              <a:t>Create an online mathematics education professional learning community that is the go-to site for teachers. </a:t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29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Overview</a:t>
            </a: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2" name="Rectangle 1"/>
          <p:cNvSpPr/>
          <p:nvPr/>
        </p:nvSpPr>
        <p:spPr>
          <a:xfrm>
            <a:off x="3575648" y="2001341"/>
            <a:ext cx="526355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Signed by President Obama on December </a:t>
            </a:r>
            <a:r>
              <a:rPr lang="en-US" sz="24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</a:t>
            </a:r>
            <a:endParaRPr lang="en-US" sz="24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Last revised 14 years ago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Greatly decreases the role of the federal government in </a:t>
            </a:r>
            <a:r>
              <a:rPr lang="en-US" sz="24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24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K-12 </a:t>
            </a:r>
            <a:r>
              <a:rPr lang="en-US" sz="2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Passed with broad bipartisan support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Passed with support of diverse set of stakeholders</a:t>
            </a:r>
          </a:p>
        </p:txBody>
      </p:sp>
      <p:pic>
        <p:nvPicPr>
          <p:cNvPr id="5" name="Picture 4" descr="Obama Signing ESS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09800"/>
            <a:ext cx="3111500" cy="2072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Activities with Rigor and </a:t>
            </a:r>
            <a:r>
              <a:rPr lang="en-US" altLang="en-US" sz="3600" dirty="0" smtClean="0"/>
              <a:t>Coherence (ARCs)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smtClean="0"/>
              <a:t>Sequence of 2–4 lessons that</a:t>
            </a:r>
          </a:p>
          <a:p>
            <a:pPr marL="0" indent="0" eaLnBrk="1" hangingPunct="1">
              <a:buNone/>
            </a:pPr>
            <a:endParaRPr lang="en-US" altLang="en-US" sz="1400" dirty="0" smtClean="0"/>
          </a:p>
          <a:p>
            <a:pPr eaLnBrk="1" hangingPunct="1"/>
            <a:r>
              <a:rPr lang="en-US" altLang="en-US" sz="2400" dirty="0" smtClean="0"/>
              <a:t>Support </a:t>
            </a:r>
            <a:r>
              <a:rPr lang="en-US" altLang="en-US" sz="2400" i="1" dirty="0" smtClean="0"/>
              <a:t>Principles to Actions</a:t>
            </a:r>
          </a:p>
          <a:p>
            <a:pPr eaLnBrk="1" hangingPunct="1"/>
            <a:r>
              <a:rPr lang="en-US" altLang="en-US" sz="2400" dirty="0" smtClean="0"/>
              <a:t>Address a specific math topic </a:t>
            </a:r>
          </a:p>
          <a:p>
            <a:pPr eaLnBrk="1" hangingPunct="1"/>
            <a:r>
              <a:rPr lang="en-US" altLang="en-US" sz="2400" dirty="0" smtClean="0"/>
              <a:t>Scaffold effective teaching </a:t>
            </a:r>
          </a:p>
          <a:p>
            <a:pPr eaLnBrk="1" hangingPunct="1"/>
            <a:r>
              <a:rPr lang="en-US" altLang="en-US" sz="2400" dirty="0" smtClean="0"/>
              <a:t>Support the 8 SMPs</a:t>
            </a:r>
          </a:p>
          <a:p>
            <a:pPr eaLnBrk="1" hangingPunct="1"/>
            <a:r>
              <a:rPr lang="en-US" altLang="en-US" sz="2400" dirty="0" smtClean="0"/>
              <a:t>Demonstrate the 5 Practices for Orchestrating Productive Mathematics Discussions </a:t>
            </a:r>
          </a:p>
          <a:p>
            <a:pPr eaLnBrk="1" hangingPunct="1"/>
            <a:r>
              <a:rPr lang="en-US" altLang="en-US" sz="2400" dirty="0" smtClean="0"/>
              <a:t>Integrate the wide array of NCTM resources</a:t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97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841835" y="228600"/>
            <a:ext cx="736030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>
                <a:solidFill>
                  <a:srgbClr val="003366"/>
                </a:solidFill>
                <a:latin typeface="Verdana"/>
                <a:ea typeface="+mj-ea"/>
                <a:cs typeface="Verdana"/>
              </a:rPr>
              <a:t>Discovering Area Relationships </a:t>
            </a:r>
            <a:endParaRPr lang="en-US" altLang="en-US" sz="3200" b="1" dirty="0" smtClean="0">
              <a:solidFill>
                <a:srgbClr val="003366"/>
              </a:solidFill>
              <a:latin typeface="Verdana"/>
              <a:ea typeface="+mj-ea"/>
              <a:cs typeface="Verdana"/>
            </a:endParaRPr>
          </a:p>
          <a:p>
            <a:pPr algn="ctr" eaLnBrk="1" hangingPunct="1">
              <a:defRPr/>
            </a:pPr>
            <a:r>
              <a:rPr lang="en-US" altLang="en-US" sz="3200" b="1" dirty="0" smtClean="0">
                <a:solidFill>
                  <a:srgbClr val="003366"/>
                </a:solidFill>
                <a:latin typeface="Verdana"/>
                <a:ea typeface="+mj-ea"/>
                <a:cs typeface="Verdana"/>
              </a:rPr>
              <a:t>of </a:t>
            </a:r>
            <a:r>
              <a:rPr lang="en-US" altLang="en-US" sz="3200" b="1" dirty="0">
                <a:solidFill>
                  <a:srgbClr val="003366"/>
                </a:solidFill>
                <a:latin typeface="Verdana"/>
                <a:ea typeface="+mj-ea"/>
                <a:cs typeface="Verdana"/>
              </a:rPr>
              <a:t>Polygons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524000"/>
            <a:ext cx="4651670" cy="44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67A542-D1AF-5145-9C9D-BFE9BED1B6FC}" type="slidenum">
              <a:rPr lang="en-US">
                <a:solidFill>
                  <a:srgbClr val="003366"/>
                </a:solidFill>
                <a:latin typeface="Helvetica" charset="0"/>
              </a:rPr>
              <a:pPr eaLnBrk="1" hangingPunct="1"/>
              <a:t>42</a:t>
            </a:fld>
            <a:endParaRPr lang="en-US" dirty="0">
              <a:solidFill>
                <a:srgbClr val="003366"/>
              </a:solidFill>
              <a:latin typeface="Helvetica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Verdana" charset="0"/>
                <a:ea typeface="ＭＳ Ｐゴシック" charset="0"/>
                <a:cs typeface="Verdana" charset="0"/>
              </a:rPr>
              <a:t>Innov8 Premiere</a:t>
            </a:r>
            <a:endParaRPr lang="en-US" sz="36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8607"/>
            <a:ext cx="8229600" cy="4337556"/>
          </a:xfrm>
        </p:spPr>
        <p:txBody>
          <a:bodyPr/>
          <a:lstStyle/>
          <a:p>
            <a:pPr lvl="1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endParaRPr lang="en-US" sz="2400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Verdana" charset="0"/>
                <a:ea typeface="ＭＳ Ｐゴシック" charset="0"/>
                <a:cs typeface="Verdana" charset="0"/>
              </a:rPr>
              <a:t>A new hands-on, interactive learning experience</a:t>
            </a: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Verdana" charset="0"/>
                <a:ea typeface="ＭＳ Ｐゴシック" charset="0"/>
                <a:cs typeface="Verdana" charset="0"/>
              </a:rPr>
              <a:t>	3 Pathways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Response to Intervention (RtI)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Supporting Productive Struggle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Motivating the Learner Who Struggles</a:t>
            </a:r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237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67A542-D1AF-5145-9C9D-BFE9BED1B6FC}" type="slidenum">
              <a:rPr lang="en-US">
                <a:solidFill>
                  <a:srgbClr val="003366"/>
                </a:solidFill>
                <a:latin typeface="Helvetica" charset="0"/>
              </a:rPr>
              <a:pPr eaLnBrk="1" hangingPunct="1"/>
              <a:t>43</a:t>
            </a:fld>
            <a:endParaRPr lang="en-US" dirty="0">
              <a:solidFill>
                <a:srgbClr val="003366"/>
              </a:solidFill>
              <a:latin typeface="Helvetica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>
                <a:latin typeface="Verdana" charset="0"/>
                <a:ea typeface="ＭＳ Ｐゴシック" charset="0"/>
                <a:cs typeface="Verdana" charset="0"/>
              </a:rPr>
              <a:t>Innov8 Premiere</a:t>
            </a:r>
            <a:endParaRPr lang="en-US" sz="36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337556"/>
          </a:xfrm>
        </p:spPr>
        <p:txBody>
          <a:bodyPr/>
          <a:lstStyle/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marL="457200" lvl="1" indent="0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 smtClean="0">
                <a:latin typeface="Verdana" charset="0"/>
                <a:ea typeface="ＭＳ Ｐゴシック" charset="0"/>
                <a:cs typeface="Verdana" charset="0"/>
              </a:rPr>
              <a:t>Collaborating with a team</a:t>
            </a:r>
            <a:endParaRPr lang="en-US" dirty="0" smtClean="0">
              <a:latin typeface="Verdana" charset="0"/>
              <a:ea typeface="ＭＳ Ｐゴシック" charset="0"/>
              <a:cs typeface="Verdana" charset="0"/>
            </a:endParaRP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Keynote and expert presentations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Learning Lounge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One-on-one with speakers </a:t>
            </a:r>
          </a:p>
          <a:p>
            <a:pPr lvl="3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Book discussions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Team time to plan and share ideas</a:t>
            </a:r>
          </a:p>
          <a:p>
            <a:pPr lvl="2" eaLnBrk="1" hangingPunct="1"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New technologies and solutions</a:t>
            </a:r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7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81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1" y="152400"/>
            <a:ext cx="8129302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3600" b="1" dirty="0" smtClean="0">
                <a:latin typeface="Verdana"/>
                <a:ea typeface="ＭＳ Ｐゴシック" pitchFamily="34" charset="-128"/>
                <a:cs typeface="Verdana"/>
              </a:rPr>
              <a:t>NCTM Interactive Institutes</a:t>
            </a:r>
            <a:br>
              <a:rPr lang="en-US" sz="3600" b="1" dirty="0" smtClean="0">
                <a:latin typeface="Verdana"/>
                <a:ea typeface="ＭＳ Ｐゴシック" pitchFamily="34" charset="-128"/>
                <a:cs typeface="Verdana"/>
              </a:rPr>
            </a:br>
            <a:r>
              <a:rPr lang="en-US" sz="2400" b="1" dirty="0" smtClean="0">
                <a:latin typeface="Verdana"/>
                <a:ea typeface="ＭＳ Ｐゴシック" pitchFamily="34" charset="-128"/>
                <a:cs typeface="Verdana"/>
              </a:rPr>
              <a:t>www.nctm.org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1000" y="1752600"/>
            <a:ext cx="8382000" cy="4525963"/>
          </a:xfrm>
        </p:spPr>
        <p:txBody>
          <a:bodyPr>
            <a:noAutofit/>
          </a:bodyPr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Engaging </a:t>
            </a:r>
            <a:r>
              <a:rPr lang="en-US" sz="2400" b="1" dirty="0">
                <a:solidFill>
                  <a:srgbClr val="002060"/>
                </a:solidFill>
                <a:latin typeface="Verdana"/>
                <a:cs typeface="Verdana"/>
              </a:rPr>
              <a:t>Students in Learning: Mathematical </a:t>
            </a: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Practices, Grades K-8</a:t>
            </a:r>
            <a:b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</a:br>
            <a:r>
              <a:rPr lang="en-US" sz="2000" dirty="0" smtClean="0">
                <a:solidFill>
                  <a:srgbClr val="002060"/>
                </a:solidFill>
                <a:latin typeface="Verdana"/>
                <a:cs typeface="Verdana"/>
              </a:rPr>
              <a:t>July 11–13, Atlanta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Engaging Students in Learning: Mathematical Practices and Process Standards, High School</a:t>
            </a:r>
            <a:r>
              <a:rPr lang="en-US" sz="2400" dirty="0" smtClean="0">
                <a:solidFill>
                  <a:srgbClr val="002060"/>
                </a:solidFill>
                <a:latin typeface="Verdana"/>
                <a:cs typeface="Verdana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Verdana"/>
                <a:cs typeface="Verdana"/>
              </a:rPr>
            </a:br>
            <a:r>
              <a:rPr lang="en-US" sz="2000" dirty="0" smtClean="0">
                <a:solidFill>
                  <a:srgbClr val="002060"/>
                </a:solidFill>
                <a:latin typeface="Verdana"/>
                <a:cs typeface="Verdana"/>
              </a:rPr>
              <a:t>July 14–16, Atlanta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dirty="0">
                <a:solidFill>
                  <a:srgbClr val="002060"/>
                </a:solidFill>
                <a:latin typeface="Verdana"/>
                <a:cs typeface="Verdana"/>
              </a:rPr>
              <a:t>Algebra Readiness Institute, Grades 6-8</a:t>
            </a:r>
            <a:br>
              <a:rPr lang="en-US" sz="2400" b="1" dirty="0">
                <a:solidFill>
                  <a:srgbClr val="002060"/>
                </a:solidFill>
                <a:latin typeface="Verdana"/>
                <a:cs typeface="Verdana"/>
              </a:rPr>
            </a:br>
            <a:r>
              <a:rPr lang="en-US" sz="2000" dirty="0">
                <a:solidFill>
                  <a:srgbClr val="002060"/>
                </a:solidFill>
                <a:latin typeface="Verdana"/>
                <a:cs typeface="Verdana"/>
              </a:rPr>
              <a:t>July 18-</a:t>
            </a:r>
            <a:r>
              <a:rPr lang="en-US" sz="2000" dirty="0" smtClean="0">
                <a:solidFill>
                  <a:srgbClr val="002060"/>
                </a:solidFill>
                <a:latin typeface="Verdana"/>
                <a:cs typeface="Verdana"/>
              </a:rPr>
              <a:t>20, Denver</a:t>
            </a:r>
            <a:endParaRPr lang="en-US" sz="2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b="1" dirty="0" smtClean="0">
                <a:solidFill>
                  <a:srgbClr val="002060"/>
                </a:solidFill>
                <a:latin typeface="Verdana"/>
                <a:cs typeface="Verdana"/>
              </a:rPr>
              <a:t>Number and Operations Institute,  Grades PK-5</a:t>
            </a:r>
            <a:r>
              <a:rPr lang="en-US" sz="2400" dirty="0" smtClean="0">
                <a:solidFill>
                  <a:srgbClr val="002060"/>
                </a:solidFill>
                <a:latin typeface="Verdana"/>
                <a:cs typeface="Verdana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Verdana"/>
                <a:cs typeface="Verdana"/>
              </a:rPr>
            </a:br>
            <a:r>
              <a:rPr lang="en-US" sz="2000" dirty="0" smtClean="0">
                <a:solidFill>
                  <a:srgbClr val="002060"/>
                </a:solidFill>
                <a:latin typeface="Verdana"/>
                <a:cs typeface="Verdana"/>
              </a:rPr>
              <a:t>July 21-23, Denver</a:t>
            </a:r>
            <a:endParaRPr lang="en-US" sz="2000" dirty="0">
              <a:solidFill>
                <a:srgbClr val="002060"/>
              </a:solidFill>
              <a:latin typeface="Verdana"/>
              <a:cs typeface="Verdana"/>
            </a:endParaRPr>
          </a:p>
          <a:p>
            <a:pPr marL="0" indent="0" algn="ctr">
              <a:spcBef>
                <a:spcPts val="1200"/>
              </a:spcBef>
              <a:buNone/>
            </a:pPr>
            <a:endParaRPr lang="en-US" sz="2000" dirty="0" smtClean="0">
              <a:solidFill>
                <a:srgbClr val="002060"/>
              </a:solidFill>
              <a:latin typeface="Verdana"/>
              <a:cs typeface="Verdana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946525" y="61325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63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NCTM Publications</a:t>
            </a:r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6482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en-US" sz="2400" b="1" i="1" dirty="0" smtClean="0">
              <a:latin typeface="Verdana" pitchFamily="-112" charset="0"/>
              <a:ea typeface="ＭＳ Ｐゴシック" pitchFamily="-112" charset="-128"/>
            </a:endParaRP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sz="2400" b="1" i="1" dirty="0" smtClean="0">
                <a:latin typeface="Verdana" pitchFamily="-112" charset="0"/>
                <a:ea typeface="ＭＳ Ｐゴシック" pitchFamily="-112" charset="-128"/>
              </a:rPr>
              <a:t>Annual Perspectives in Mathematics Education: Mathematical Modeling and Modeling Mathematics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76400"/>
            <a:ext cx="3312414" cy="47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1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9857"/>
            <a:ext cx="8229600" cy="1143000"/>
          </a:xfrm>
        </p:spPr>
        <p:txBody>
          <a:bodyPr/>
          <a:lstStyle/>
          <a:p>
            <a:r>
              <a:rPr lang="en-US" sz="2800" dirty="0"/>
              <a:t>Guidelines for Assessment and Instruction in Mathematical Modeling Education (</a:t>
            </a:r>
            <a:r>
              <a:rPr lang="en-US" sz="2800" dirty="0" smtClean="0"/>
              <a:t>GAIMME)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828800"/>
            <a:ext cx="441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/>
              <a:t>What is mathematical modeling?</a:t>
            </a:r>
          </a:p>
          <a:p>
            <a:pPr>
              <a:spcBef>
                <a:spcPts val="0"/>
              </a:spcBef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What does it look like in PK-8, HS, and college?</a:t>
            </a:r>
          </a:p>
          <a:p>
            <a:pPr>
              <a:spcBef>
                <a:spcPts val="0"/>
              </a:spcBef>
            </a:pPr>
            <a:endParaRPr lang="en-US" sz="2800" dirty="0"/>
          </a:p>
          <a:p>
            <a:pPr>
              <a:spcBef>
                <a:spcPts val="0"/>
              </a:spcBef>
            </a:pPr>
            <a:r>
              <a:rPr lang="en-US" sz="2800" dirty="0" smtClean="0"/>
              <a:t>Appendices with resources and examples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2600"/>
            <a:ext cx="3139158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9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sz="2800" dirty="0" smtClean="0">
                <a:latin typeface="Verdana" charset="0"/>
                <a:ea typeface="ＭＳ Ｐゴシック" charset="0"/>
                <a:cs typeface="Verdana" charset="0"/>
              </a:rPr>
              <a:t>Looking Ahead:</a:t>
            </a:r>
            <a:br>
              <a:rPr lang="en-US" sz="28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2800" dirty="0" smtClean="0">
                <a:latin typeface="Verdana" charset="0"/>
                <a:ea typeface="ＭＳ Ｐゴシック" charset="0"/>
                <a:cs typeface="Verdana" charset="0"/>
              </a:rPr>
              <a:t>Improve High School Mathematics and Pathways to College &amp; Careers</a:t>
            </a:r>
            <a:endParaRPr lang="en-US" sz="28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525963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/>
              <a:t>Guidelines </a:t>
            </a:r>
            <a:r>
              <a:rPr lang="en-US" sz="2400" dirty="0"/>
              <a:t>for Assessment and Instruction in Mathematical Modeling </a:t>
            </a:r>
            <a:r>
              <a:rPr lang="en-US" sz="2400" dirty="0" smtClean="0"/>
              <a:t>Education (GAIMME)</a:t>
            </a:r>
          </a:p>
          <a:p>
            <a:pPr>
              <a:spcBef>
                <a:spcPct val="0"/>
              </a:spcBef>
              <a:defRPr/>
            </a:pPr>
            <a:endParaRPr lang="en-US" sz="2400" dirty="0">
              <a:latin typeface="Verdana" pitchFamily="-112" charset="0"/>
              <a:ea typeface="ＭＳ Ｐゴシック" pitchFamily="-112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Verdana" pitchFamily="-112" charset="0"/>
                <a:ea typeface="ＭＳ Ｐゴシック" pitchFamily="-112" charset="-128"/>
              </a:rPr>
              <a:t>Statistical Education of Teachers (SET)</a:t>
            </a:r>
          </a:p>
          <a:p>
            <a:pPr>
              <a:spcBef>
                <a:spcPct val="0"/>
              </a:spcBef>
              <a:defRPr/>
            </a:pPr>
            <a:endParaRPr lang="en-US" sz="2400" dirty="0">
              <a:latin typeface="Verdana" pitchFamily="-112" charset="0"/>
              <a:ea typeface="ＭＳ Ｐゴシック" pitchFamily="-112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Verdana" pitchFamily="-112" charset="0"/>
                <a:ea typeface="ＭＳ Ｐゴシック" pitchFamily="-112" charset="-128"/>
              </a:rPr>
              <a:t>A Common Vision for Undergraduate Mathematics Education Programs, MAA</a:t>
            </a:r>
          </a:p>
          <a:p>
            <a:pPr>
              <a:spcBef>
                <a:spcPct val="0"/>
              </a:spcBef>
              <a:defRPr/>
            </a:pPr>
            <a:endParaRPr lang="en-US" sz="2400" dirty="0">
              <a:latin typeface="Verdana" pitchFamily="-112" charset="0"/>
              <a:ea typeface="ＭＳ Ｐゴシック" pitchFamily="-112" charset="-128"/>
            </a:endParaRPr>
          </a:p>
          <a:p>
            <a:pPr>
              <a:spcBef>
                <a:spcPct val="0"/>
              </a:spcBef>
              <a:defRPr/>
            </a:pPr>
            <a:r>
              <a:rPr lang="en-US" sz="2400" dirty="0" smtClean="0">
                <a:latin typeface="Verdana" pitchFamily="-112" charset="0"/>
                <a:ea typeface="ＭＳ Ｐゴシック" pitchFamily="-112" charset="-128"/>
              </a:rPr>
              <a:t>The Role of Calculus in the Transition from High School to College, D. Bressoud</a:t>
            </a:r>
          </a:p>
          <a:p>
            <a:pPr marL="457200" indent="-457200">
              <a:spcBef>
                <a:spcPct val="0"/>
              </a:spcBef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428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Verdana" charset="0"/>
                <a:ea typeface="ＭＳ Ｐゴシック" charset="0"/>
                <a:cs typeface="Verdana" charset="0"/>
              </a:rPr>
              <a:t>NCTM Leadership</a:t>
            </a:r>
            <a:endParaRPr lang="en-US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2400" b="1" dirty="0" smtClean="0"/>
              <a:t>Diane Briars, NCTM President (2014-16)</a:t>
            </a:r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2400" b="1" dirty="0" smtClean="0"/>
              <a:t>	</a:t>
            </a:r>
            <a:r>
              <a:rPr lang="en-US" sz="2000" b="1" dirty="0" smtClean="0">
                <a:hlinkClick r:id="rId2"/>
              </a:rPr>
              <a:t>djbmath@omcast.net</a:t>
            </a:r>
            <a:endParaRPr lang="en-US" sz="2000" b="1" dirty="0" smtClean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sz="2000" b="1" dirty="0" smtClean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2400" b="1" dirty="0" smtClean="0"/>
              <a:t>Matt Larson, NCTM President (2016-18)</a:t>
            </a:r>
          </a:p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2000" b="1" dirty="0" smtClean="0">
                <a:hlinkClick r:id="rId3"/>
              </a:rPr>
              <a:t>Mattlarson94@gmail.com</a:t>
            </a:r>
            <a:endParaRPr lang="en-US" sz="2000" b="1" dirty="0" smtClean="0"/>
          </a:p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sz="2000" b="1" dirty="0" smtClean="0"/>
          </a:p>
          <a:p>
            <a:pPr marL="0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2400" b="1" dirty="0" smtClean="0">
                <a:latin typeface="Verdana" pitchFamily="-112" charset="0"/>
                <a:ea typeface="ＭＳ Ｐゴシック" pitchFamily="-112" charset="-128"/>
              </a:rPr>
              <a:t>Bob Doucette, NCTM Executive Director</a:t>
            </a:r>
          </a:p>
          <a:p>
            <a:pPr marL="457200" lvl="1" indent="0" algn="ctr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2000" b="1" dirty="0" smtClean="0">
                <a:latin typeface="Verdana" pitchFamily="-112" charset="0"/>
                <a:ea typeface="ＭＳ Ｐゴシック" pitchFamily="-112" charset="-128"/>
                <a:hlinkClick r:id="rId4"/>
              </a:rPr>
              <a:t>bdoucette@nctm.org</a:t>
            </a:r>
            <a:endParaRPr lang="en-US" sz="2000" b="1" dirty="0" smtClean="0">
              <a:latin typeface="Verdana" pitchFamily="-112" charset="0"/>
              <a:ea typeface="ＭＳ Ｐゴシック" pitchFamily="-112" charset="-128"/>
            </a:endParaRPr>
          </a:p>
          <a:p>
            <a:pPr lvl="1">
              <a:spcBef>
                <a:spcPct val="0"/>
              </a:spcBef>
              <a:defRPr/>
            </a:pPr>
            <a:endParaRPr lang="en-US" sz="2000" b="1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spcBef>
                <a:spcPct val="0"/>
              </a:spcBef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spcBef>
                <a:spcPct val="0"/>
              </a:spcBef>
              <a:buFontTx/>
              <a:buNone/>
              <a:defRPr/>
            </a:pPr>
            <a:endParaRPr lang="en-US" sz="2800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buFontTx/>
              <a:buNone/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  <a:p>
            <a:pPr marL="457200" indent="-457200">
              <a:defRPr/>
            </a:pPr>
            <a:endParaRPr lang="en-US" dirty="0" smtClean="0">
              <a:latin typeface="Verdana" pitchFamily="-112" charset="0"/>
              <a:ea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0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914400" y="2211388"/>
          <a:ext cx="7194550" cy="193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" name="Bitmap Image" r:id="rId4" imgW="8952381" imgH="2409524" progId="PBrush">
                  <p:embed/>
                </p:oleObj>
              </mc:Choice>
              <mc:Fallback>
                <p:oleObj name="Bitmap Image" r:id="rId4" imgW="8952381" imgH="2409524" progId="PBrush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11388"/>
                        <a:ext cx="7194550" cy="193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449448"/>
            <a:ext cx="815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 fontAlgn="auto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b="1" i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Shifts </a:t>
            </a:r>
            <a:r>
              <a:rPr lang="en-US" altLang="en-US" sz="2800" b="1" i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NCLB and ESEA Waivers</a:t>
            </a:r>
          </a:p>
          <a:p>
            <a:pPr marL="285750" lvl="0" indent="-285750" defTabSz="6858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requirement for states to implement teacher evaluation systems and/or link results to student test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scores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6858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Allows for more fiscal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flexibility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6858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Adequate Yearly Progress (AYP) and Highly Qualified Teacher (HQT)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eliminated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6858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focus on “college and career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readiness”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6858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on “all children receive a high-quality education and close student achievement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gaps”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0" indent="-285750" defTabSz="68580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Expands support for early learning and other factors affecting student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8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21566" y="1464836"/>
            <a:ext cx="81534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>
              <a:spcBef>
                <a:spcPts val="600"/>
              </a:spcBef>
              <a:defRPr/>
            </a:pPr>
            <a:r>
              <a:rPr lang="en-US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Maintains basic architecture of standards-based </a:t>
            </a:r>
            <a:r>
              <a:rPr lang="en-US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reform</a:t>
            </a:r>
            <a:endParaRPr lang="en-US" b="1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assessments still required in grades 3-8 in math and reading, once in high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school</a:t>
            </a:r>
            <a:endParaRPr lang="en-US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Science assessments still required once in the three grade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bands</a:t>
            </a:r>
            <a:endParaRPr lang="en-US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SEAs required to set “challenging academic standards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  <a:endParaRPr lang="en-US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Annual accountability determinations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required </a:t>
            </a:r>
            <a:endParaRPr lang="en-US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4287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Interventions for lowest-performing 5% of all schools and high schools failing to graduate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one third or </a:t>
            </a: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of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students</a:t>
            </a:r>
          </a:p>
          <a:p>
            <a:pPr marL="1428750" lvl="2" indent="-285750"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</a:t>
            </a: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disaggregation by subgroup: poor, minority, disability,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ELLs</a:t>
            </a:r>
            <a:endParaRPr lang="en-US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>
              <a:spcBef>
                <a:spcPts val="600"/>
              </a:spcBef>
              <a:defRPr/>
            </a:pPr>
            <a:r>
              <a:rPr lang="en-US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Huge shift </a:t>
            </a:r>
            <a:r>
              <a:rPr lang="en-US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moving more </a:t>
            </a:r>
            <a:r>
              <a:rPr lang="en-US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authority </a:t>
            </a:r>
            <a:r>
              <a:rPr lang="en-US" b="1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design </a:t>
            </a:r>
            <a:r>
              <a:rPr lang="en-US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these systems from federal level to states and districts.</a:t>
            </a:r>
          </a:p>
        </p:txBody>
      </p:sp>
    </p:spTree>
    <p:extLst>
      <p:ext uri="{BB962C8B-B14F-4D97-AF65-F5344CB8AC3E}">
        <p14:creationId xmlns:p14="http://schemas.microsoft.com/office/powerpoint/2010/main" val="9575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287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Title I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portability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Title II and Title IV funds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transferable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49 programs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eliminated; </a:t>
            </a: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Student Support and Academic Enrichment block grant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created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literacy program (LEARN Act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 early education component administered jointly through Departments of Health and Human Services and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Education (HHS </a:t>
            </a: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the fiscal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agent)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Decrease in Secretarial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authority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Adequate yearly progress (AYP) and highly qualified teacher (HQT) are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gone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028700" lvl="1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States determine what interventions to </a:t>
            </a:r>
            <a:r>
              <a:rPr lang="en-US" sz="2000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implement</a:t>
            </a:r>
            <a:endParaRPr lang="en-US" sz="2000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4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447800"/>
            <a:ext cx="8153400" cy="4539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003366"/>
                </a:solidFill>
              </a:rPr>
              <a:t>STEM Education</a:t>
            </a:r>
          </a:p>
          <a:p>
            <a:pPr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3366"/>
                </a:solidFill>
              </a:rPr>
              <a:t>Standards and </a:t>
            </a:r>
            <a:r>
              <a:rPr lang="en-US" sz="1400" dirty="0" smtClean="0">
                <a:solidFill>
                  <a:srgbClr val="003366"/>
                </a:solidFill>
              </a:rPr>
              <a:t>assessments </a:t>
            </a:r>
            <a:r>
              <a:rPr lang="en-US" sz="1400" dirty="0">
                <a:solidFill>
                  <a:srgbClr val="003366"/>
                </a:solidFill>
              </a:rPr>
              <a:t>required in math and </a:t>
            </a:r>
            <a:r>
              <a:rPr lang="en-US" sz="1400" dirty="0" smtClean="0">
                <a:solidFill>
                  <a:srgbClr val="003366"/>
                </a:solidFill>
              </a:rPr>
              <a:t>science.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366"/>
                </a:solidFill>
              </a:rPr>
              <a:t>States </a:t>
            </a:r>
            <a:r>
              <a:rPr lang="en-US" sz="1400" dirty="0">
                <a:solidFill>
                  <a:srgbClr val="003366"/>
                </a:solidFill>
              </a:rPr>
              <a:t>are permitted to use a portion of federal funding provided to support the development of statewide assessments to integrate concepts related to engineering and technology into the </a:t>
            </a:r>
            <a:r>
              <a:rPr lang="en-US" sz="1400" dirty="0" smtClean="0">
                <a:solidFill>
                  <a:srgbClr val="003366"/>
                </a:solidFill>
              </a:rPr>
              <a:t>states’ </a:t>
            </a:r>
            <a:r>
              <a:rPr lang="en-US" sz="1400" dirty="0">
                <a:solidFill>
                  <a:srgbClr val="003366"/>
                </a:solidFill>
              </a:rPr>
              <a:t>science assessments.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66"/>
                </a:solidFill>
              </a:rPr>
              <a:t>States are permitted to establish or improve Alternative Certification of STEM Educators.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3366"/>
                </a:solidFill>
              </a:rPr>
              <a:t>State </a:t>
            </a:r>
            <a:r>
              <a:rPr lang="en-US" sz="1400" dirty="0">
                <a:solidFill>
                  <a:srgbClr val="003366"/>
                </a:solidFill>
              </a:rPr>
              <a:t>Teacher Quality </a:t>
            </a:r>
            <a:r>
              <a:rPr lang="en-US" sz="1400" dirty="0" smtClean="0">
                <a:solidFill>
                  <a:srgbClr val="003366"/>
                </a:solidFill>
              </a:rPr>
              <a:t>block </a:t>
            </a:r>
            <a:r>
              <a:rPr lang="en-US" sz="1400" dirty="0">
                <a:solidFill>
                  <a:srgbClr val="003366"/>
                </a:solidFill>
              </a:rPr>
              <a:t>g</a:t>
            </a:r>
            <a:r>
              <a:rPr lang="en-US" sz="1400" dirty="0" smtClean="0">
                <a:solidFill>
                  <a:srgbClr val="003366"/>
                </a:solidFill>
              </a:rPr>
              <a:t>rants </a:t>
            </a:r>
            <a:r>
              <a:rPr lang="en-US" sz="1400" dirty="0">
                <a:solidFill>
                  <a:srgbClr val="003366"/>
                </a:solidFill>
              </a:rPr>
              <a:t>s</a:t>
            </a:r>
            <a:r>
              <a:rPr lang="en-US" sz="1400" dirty="0" smtClean="0">
                <a:solidFill>
                  <a:srgbClr val="003366"/>
                </a:solidFill>
              </a:rPr>
              <a:t>upport </a:t>
            </a:r>
            <a:r>
              <a:rPr lang="en-US" sz="1400" dirty="0">
                <a:solidFill>
                  <a:srgbClr val="003366"/>
                </a:solidFill>
              </a:rPr>
              <a:t>STEM </a:t>
            </a:r>
            <a:r>
              <a:rPr lang="en-US" sz="1400" dirty="0" smtClean="0">
                <a:solidFill>
                  <a:srgbClr val="003366"/>
                </a:solidFill>
              </a:rPr>
              <a:t>professional</a:t>
            </a:r>
            <a:r>
              <a:rPr lang="en-US" sz="1400" dirty="0">
                <a:solidFill>
                  <a:srgbClr val="003366"/>
                </a:solidFill>
              </a:rPr>
              <a:t> </a:t>
            </a:r>
            <a:r>
              <a:rPr lang="en-US" sz="1400" dirty="0" smtClean="0">
                <a:solidFill>
                  <a:srgbClr val="003366"/>
                </a:solidFill>
              </a:rPr>
              <a:t>development</a:t>
            </a:r>
            <a:r>
              <a:rPr lang="en-US" sz="1400" dirty="0">
                <a:solidFill>
                  <a:srgbClr val="003366"/>
                </a:solidFill>
              </a:rPr>
              <a:t>, although Math Science Partnerships are eliminated</a:t>
            </a:r>
            <a:r>
              <a:rPr lang="en-US" sz="1400" dirty="0" smtClean="0">
                <a:solidFill>
                  <a:srgbClr val="003366"/>
                </a:solidFill>
              </a:rPr>
              <a:t>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66"/>
                </a:solidFill>
              </a:rPr>
              <a:t>S</a:t>
            </a:r>
            <a:r>
              <a:rPr lang="en-US" sz="1400" dirty="0" smtClean="0">
                <a:solidFill>
                  <a:srgbClr val="003366"/>
                </a:solidFill>
              </a:rPr>
              <a:t>tates </a:t>
            </a:r>
            <a:r>
              <a:rPr lang="en-US" sz="1400" dirty="0">
                <a:solidFill>
                  <a:srgbClr val="003366"/>
                </a:solidFill>
              </a:rPr>
              <a:t>and districts </a:t>
            </a:r>
            <a:r>
              <a:rPr lang="en-US" sz="1400" dirty="0" smtClean="0">
                <a:solidFill>
                  <a:srgbClr val="003366"/>
                </a:solidFill>
              </a:rPr>
              <a:t>are allowed to </a:t>
            </a:r>
            <a:r>
              <a:rPr lang="en-US" sz="1400" dirty="0">
                <a:solidFill>
                  <a:srgbClr val="003366"/>
                </a:solidFill>
              </a:rPr>
              <a:t>provide differential pay, or other incentives, to recruit and retain teachers in </a:t>
            </a:r>
            <a:r>
              <a:rPr lang="en-US" sz="1400" dirty="0" smtClean="0">
                <a:solidFill>
                  <a:srgbClr val="003366"/>
                </a:solidFill>
              </a:rPr>
              <a:t>high-need </a:t>
            </a:r>
            <a:r>
              <a:rPr lang="en-US" sz="1400" dirty="0">
                <a:solidFill>
                  <a:srgbClr val="003366"/>
                </a:solidFill>
              </a:rPr>
              <a:t>academic subjects (such as STEM fields).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66"/>
                </a:solidFill>
              </a:rPr>
              <a:t>National Activities Funds Authorized for STEM Master Teacher Corps and STEM Professional Development.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66"/>
                </a:solidFill>
              </a:rPr>
              <a:t>Creates a </a:t>
            </a:r>
            <a:r>
              <a:rPr lang="en-US" sz="1400" dirty="0" smtClean="0">
                <a:solidFill>
                  <a:srgbClr val="003366"/>
                </a:solidFill>
              </a:rPr>
              <a:t>new </a:t>
            </a:r>
            <a:r>
              <a:rPr lang="en-US" sz="1400" dirty="0">
                <a:solidFill>
                  <a:srgbClr val="003366"/>
                </a:solidFill>
              </a:rPr>
              <a:t>d</a:t>
            </a:r>
            <a:r>
              <a:rPr lang="en-US" sz="1400" dirty="0" smtClean="0">
                <a:solidFill>
                  <a:srgbClr val="003366"/>
                </a:solidFill>
              </a:rPr>
              <a:t>efinition </a:t>
            </a:r>
            <a:r>
              <a:rPr lang="en-US" sz="1400" dirty="0">
                <a:solidFill>
                  <a:srgbClr val="003366"/>
                </a:solidFill>
              </a:rPr>
              <a:t>for STEM Specialty Schools.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366"/>
                </a:solidFill>
              </a:rPr>
              <a:t>Title </a:t>
            </a:r>
            <a:r>
              <a:rPr lang="en-US" sz="1400" dirty="0" smtClean="0">
                <a:solidFill>
                  <a:srgbClr val="003366"/>
                </a:solidFill>
              </a:rPr>
              <a:t>IV’s </a:t>
            </a:r>
            <a:r>
              <a:rPr lang="en-US" sz="1400" dirty="0">
                <a:solidFill>
                  <a:srgbClr val="003366"/>
                </a:solidFill>
              </a:rPr>
              <a:t>new “21</a:t>
            </a:r>
            <a:r>
              <a:rPr lang="en-US" sz="1400" baseline="30000" dirty="0">
                <a:solidFill>
                  <a:srgbClr val="003366"/>
                </a:solidFill>
              </a:rPr>
              <a:t>st</a:t>
            </a:r>
            <a:r>
              <a:rPr lang="en-US" sz="1400" dirty="0">
                <a:solidFill>
                  <a:srgbClr val="003366"/>
                </a:solidFill>
              </a:rPr>
              <a:t> Century Schools” </a:t>
            </a:r>
            <a:r>
              <a:rPr lang="en-US" sz="1400" dirty="0" smtClean="0">
                <a:solidFill>
                  <a:srgbClr val="003366"/>
                </a:solidFill>
              </a:rPr>
              <a:t>grants </a:t>
            </a:r>
            <a:r>
              <a:rPr lang="en-US" sz="1400" dirty="0">
                <a:solidFill>
                  <a:srgbClr val="003366"/>
                </a:solidFill>
              </a:rPr>
              <a:t>s</a:t>
            </a:r>
            <a:r>
              <a:rPr lang="en-US" sz="1400" dirty="0" smtClean="0">
                <a:solidFill>
                  <a:srgbClr val="003366"/>
                </a:solidFill>
              </a:rPr>
              <a:t>upport STEM activities</a:t>
            </a:r>
            <a:r>
              <a:rPr lang="en-US" sz="1400" dirty="0">
                <a:solidFill>
                  <a:srgbClr val="003366"/>
                </a:solidFill>
              </a:rPr>
              <a:t>. </a:t>
            </a:r>
          </a:p>
          <a:p>
            <a:pPr marL="171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3366"/>
                </a:solidFill>
              </a:rPr>
              <a:t>Districts receiving more than $30,000 in federal funds would be required to spend at least 20 percent of their funding on “well-rounded” educational activities, with a priority on STEM subjects.</a:t>
            </a:r>
          </a:p>
        </p:txBody>
      </p:sp>
    </p:spTree>
    <p:extLst>
      <p:ext uri="{BB962C8B-B14F-4D97-AF65-F5344CB8AC3E}">
        <p14:creationId xmlns:p14="http://schemas.microsoft.com/office/powerpoint/2010/main" val="22180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2238"/>
            <a:ext cx="8458200" cy="1143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/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  <a:t>Every Student Succeeds Act (ESSA)</a:t>
            </a:r>
            <a:br>
              <a:rPr lang="en-US" sz="3200" dirty="0" smtClean="0">
                <a:latin typeface="Verdana" charset="0"/>
                <a:ea typeface="ＭＳ Ｐゴシック" charset="0"/>
                <a:cs typeface="Verdana" charset="0"/>
              </a:rPr>
            </a:br>
            <a:endParaRPr lang="en-US" sz="3200" dirty="0">
              <a:latin typeface="Verdana" charset="0"/>
              <a:ea typeface="ＭＳ Ｐゴシック" charset="0"/>
              <a:cs typeface="Verdana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620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>
                <a:latin typeface="Verdana" charset="0"/>
                <a:ea typeface="ＭＳ Ｐゴシック" charset="0"/>
                <a:cs typeface="Verdana" charset="0"/>
              </a:rPr>
              <a:t>	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524000"/>
            <a:ext cx="8153400" cy="442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ESSA Effective Dates/Transition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Waivers </a:t>
            </a: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become null and void on Aug. 1, 2016, but states would still have to continue supporting their lowest-performing schools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(what waivers </a:t>
            </a: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call "priority schools") and schools with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large achievement </a:t>
            </a: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gaps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("</a:t>
            </a: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schools") until their new ESSA plans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 effect.</a:t>
            </a:r>
            <a:endParaRPr lang="en-US" dirty="0">
              <a:solidFill>
                <a:srgbClr val="0033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2016-17 will be transition year. 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It </a:t>
            </a: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will be partially under the Obama Administration, and partially under a new Administration.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Beginning with 2017-2018 school year, states will need to implement new accountability systems.</a:t>
            </a:r>
          </a:p>
          <a:p>
            <a:pPr marL="742950" lvl="1" indent="-285750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Presumably, new programs will be subject to regulation and implemented in 2017</a:t>
            </a:r>
            <a:r>
              <a:rPr lang="en-US" dirty="0" smtClean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-18</a:t>
            </a:r>
            <a:r>
              <a:rPr lang="en-US" dirty="0">
                <a:solidFill>
                  <a:srgbClr val="0033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6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NCTM Blue">
      <a:dk1>
        <a:srgbClr val="003366"/>
      </a:dk1>
      <a:lt1>
        <a:srgbClr val="003366"/>
      </a:lt1>
      <a:dk2>
        <a:srgbClr val="003366"/>
      </a:dk2>
      <a:lt2>
        <a:srgbClr val="00336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9340</TotalTime>
  <Words>2022</Words>
  <Application>Microsoft Office PowerPoint</Application>
  <PresentationFormat>On-screen Show (4:3)</PresentationFormat>
  <Paragraphs>372</Paragraphs>
  <Slides>49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0" baseType="lpstr">
      <vt:lpstr>MS PGothic</vt:lpstr>
      <vt:lpstr>Arial</vt:lpstr>
      <vt:lpstr>Century Gothic</vt:lpstr>
      <vt:lpstr>Courier New</vt:lpstr>
      <vt:lpstr>helvetica</vt:lpstr>
      <vt:lpstr>helvetica</vt:lpstr>
      <vt:lpstr>Verdana</vt:lpstr>
      <vt:lpstr>Wingdings</vt:lpstr>
      <vt:lpstr>Default Design</vt:lpstr>
      <vt:lpstr>Custom Design</vt:lpstr>
      <vt:lpstr>Bitmap Image</vt:lpstr>
      <vt:lpstr>PowerPoint Presentation</vt:lpstr>
      <vt:lpstr> ESSA and Other New Developments  in Math Education –  Key Issues and Opportunities </vt:lpstr>
      <vt:lpstr>Agenda</vt:lpstr>
      <vt:lpstr>Every Student Succeeds Act (ESSA) Overview</vt:lpstr>
      <vt:lpstr> Every Student Succeeds Act (ESSA) </vt:lpstr>
      <vt:lpstr> Every Student Succeeds Act (ESSA) </vt:lpstr>
      <vt:lpstr> Every Student Succeeds Act (ESSA) </vt:lpstr>
      <vt:lpstr> Every Student Succeeds Act (ESSA) </vt:lpstr>
      <vt:lpstr> Every Student Succeeds Act (ESSA) </vt:lpstr>
      <vt:lpstr> Every Student Succeeds Act (ESSA) </vt:lpstr>
      <vt:lpstr> Every Student Succeeds Act (ESSA) </vt:lpstr>
      <vt:lpstr>Every Student Succeeds Act (ESSA) Assessment</vt:lpstr>
      <vt:lpstr>Every Student Succeeds Act (ESSA) Assessment</vt:lpstr>
      <vt:lpstr>Every Student Succeeds Act (ESSA) Accountability System</vt:lpstr>
      <vt:lpstr>Every Student Succeeds Act (ESSA) Title II: Teachers and Principals</vt:lpstr>
      <vt:lpstr>Every Student Succeeds Act (ESSA)  Challenges</vt:lpstr>
      <vt:lpstr>Every Student Succeeds Act (ESSA) Assessment</vt:lpstr>
      <vt:lpstr>Every Student Succeeds Act (ESSA) Assessment</vt:lpstr>
      <vt:lpstr>Every Student Succeeds Act (ESSA) Assessment</vt:lpstr>
      <vt:lpstr>MSP Transition</vt:lpstr>
      <vt:lpstr> Every Student Succeeds Act (ESSA) </vt:lpstr>
      <vt:lpstr>NCTM Position Statements http://www.nctm.org/Standards-and-Positions/NCTM-Position-Statements/</vt:lpstr>
      <vt:lpstr>NCTM Position Statements http://www.nctm.org/Standards-and-Positions/NCTM-Position-Statements/</vt:lpstr>
      <vt:lpstr>NCTM Major Initiatives</vt:lpstr>
      <vt:lpstr>NCTM-hosted Equity Initiative</vt:lpstr>
      <vt:lpstr>PowerPoint Presentation</vt:lpstr>
      <vt:lpstr>PowerPoint Presentation</vt:lpstr>
      <vt:lpstr>Principles to Actions</vt:lpstr>
      <vt:lpstr>PowerPoint Presentation</vt:lpstr>
      <vt:lpstr>NCTM-hosted Equity Initiative March 24, 2016</vt:lpstr>
      <vt:lpstr>Potential Collaborative Actions</vt:lpstr>
      <vt:lpstr>Potential Collaborative Actions</vt:lpstr>
      <vt:lpstr>State Advocacy Conference for Mathematics Education</vt:lpstr>
      <vt:lpstr>Principles to Actions Professional Learning Toolkit</vt:lpstr>
      <vt:lpstr>Principles to Actions Professional Learning Toolkit</vt:lpstr>
      <vt:lpstr>Principles to Actions  Effective Teaching Practices Toolkit High School</vt:lpstr>
      <vt:lpstr>NCTM Publications</vt:lpstr>
      <vt:lpstr>NCTM Publications</vt:lpstr>
      <vt:lpstr>NEW NCTM Classroom Resources</vt:lpstr>
      <vt:lpstr>Activities with Rigor and Coherence (ARCs)</vt:lpstr>
      <vt:lpstr>PowerPoint Presentation</vt:lpstr>
      <vt:lpstr>Innov8 Premiere</vt:lpstr>
      <vt:lpstr>Innov8 Premiere</vt:lpstr>
      <vt:lpstr>NCTM Interactive Institutes www.nctm.org</vt:lpstr>
      <vt:lpstr>NCTM Publications</vt:lpstr>
      <vt:lpstr>Guidelines for Assessment and Instruction in Mathematical Modeling Education (GAIMME)</vt:lpstr>
      <vt:lpstr>Looking Ahead: Improve High School Mathematics and Pathways to College &amp; Careers</vt:lpstr>
      <vt:lpstr>NCTM Leadership</vt:lpstr>
      <vt:lpstr>PowerPoint Presentation</vt:lpstr>
    </vt:vector>
  </TitlesOfParts>
  <Company>NCTM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NCTM ASSM presentation 2016</dc:title>
  <dc:creator>Ken Krehbiel</dc:creator>
  <cp:keywords>NCTM;Annual meeting;ASSM</cp:keywords>
  <cp:lastModifiedBy>Diane</cp:lastModifiedBy>
  <cp:revision>682</cp:revision>
  <dcterms:created xsi:type="dcterms:W3CDTF">2012-04-18T16:28:13Z</dcterms:created>
  <dcterms:modified xsi:type="dcterms:W3CDTF">2016-04-10T17:34:18Z</dcterms:modified>
</cp:coreProperties>
</file>